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slideLayouts/slideLayout27.xml" ContentType="application/vnd.openxmlformats-officedocument.presentationml.slideLayout+xml"/>
  <Override PartName="/ppt/theme/theme20.xml" ContentType="application/vnd.openxmlformats-officedocument.theme+xml"/>
  <Override PartName="/ppt/slideLayouts/slideLayout28.xml" ContentType="application/vnd.openxmlformats-officedocument.presentationml.slideLayout+xml"/>
  <Override PartName="/ppt/theme/theme21.xml" ContentType="application/vnd.openxmlformats-officedocument.theme+xml"/>
  <Override PartName="/ppt/slideLayouts/slideLayout29.xml" ContentType="application/vnd.openxmlformats-officedocument.presentationml.slideLayout+xml"/>
  <Override PartName="/ppt/theme/theme22.xml" ContentType="application/vnd.openxmlformats-officedocument.theme+xml"/>
  <Override PartName="/ppt/slideLayouts/slideLayout30.xml" ContentType="application/vnd.openxmlformats-officedocument.presentationml.slideLayout+xml"/>
  <Override PartName="/ppt/theme/theme23.xml" ContentType="application/vnd.openxmlformats-officedocument.theme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5.xml" ContentType="application/vnd.openxmlformats-officedocument.theme+xml"/>
  <Override PartName="/ppt/slideLayouts/slideLayout34.xml" ContentType="application/vnd.openxmlformats-officedocument.presentationml.slideLayout+xml"/>
  <Override PartName="/ppt/theme/theme2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7.xml" ContentType="application/vnd.openxmlformats-officedocument.theme+xml"/>
  <Override PartName="/ppt/slideLayouts/slideLayout37.xml" ContentType="application/vnd.openxmlformats-officedocument.presentationml.slideLayout+xml"/>
  <Override PartName="/ppt/theme/theme28.xml" ContentType="application/vnd.openxmlformats-officedocument.theme+xml"/>
  <Override PartName="/ppt/slideLayouts/slideLayout38.xml" ContentType="application/vnd.openxmlformats-officedocument.presentationml.slideLayout+xml"/>
  <Override PartName="/ppt/theme/theme29.xml" ContentType="application/vnd.openxmlformats-officedocument.theme+xml"/>
  <Override PartName="/ppt/slideLayouts/slideLayout39.xml" ContentType="application/vnd.openxmlformats-officedocument.presentationml.slideLayout+xml"/>
  <Override PartName="/ppt/theme/theme30.xml" ContentType="application/vnd.openxmlformats-officedocument.theme+xml"/>
  <Override PartName="/ppt/slideLayouts/slideLayout40.xml" ContentType="application/vnd.openxmlformats-officedocument.presentationml.slideLayout+xml"/>
  <Override PartName="/ppt/theme/theme31.xml" ContentType="application/vnd.openxmlformats-officedocument.theme+xml"/>
  <Override PartName="/ppt/slideLayouts/slideLayout41.xml" ContentType="application/vnd.openxmlformats-officedocument.presentationml.slideLayout+xml"/>
  <Override PartName="/ppt/theme/theme32.xml" ContentType="application/vnd.openxmlformats-officedocument.theme+xml"/>
  <Override PartName="/ppt/slideLayouts/slideLayout42.xml" ContentType="application/vnd.openxmlformats-officedocument.presentationml.slideLayout+xml"/>
  <Override PartName="/ppt/theme/theme3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theme/theme37.xml" ContentType="application/vnd.openxmlformats-officedocument.theme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82" r:id="rId3"/>
    <p:sldMasterId id="2147483654" r:id="rId4"/>
    <p:sldMasterId id="2147483688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5" r:id="rId12"/>
    <p:sldMasterId id="2147483708" r:id="rId13"/>
    <p:sldMasterId id="2147483711" r:id="rId14"/>
    <p:sldMasterId id="2147483714" r:id="rId15"/>
    <p:sldMasterId id="2147483717" r:id="rId16"/>
    <p:sldMasterId id="2147483720" r:id="rId17"/>
    <p:sldMasterId id="2147483723" r:id="rId18"/>
    <p:sldMasterId id="2147483725" r:id="rId19"/>
    <p:sldMasterId id="2147483731" r:id="rId20"/>
    <p:sldMasterId id="2147483733" r:id="rId21"/>
    <p:sldMasterId id="2147483735" r:id="rId22"/>
    <p:sldMasterId id="2147483737" r:id="rId23"/>
    <p:sldMasterId id="2147483741" r:id="rId24"/>
    <p:sldMasterId id="2147483743" r:id="rId25"/>
    <p:sldMasterId id="2147483746" r:id="rId26"/>
    <p:sldMasterId id="2147483748" r:id="rId27"/>
    <p:sldMasterId id="2147483751" r:id="rId28"/>
    <p:sldMasterId id="2147483753" r:id="rId29"/>
    <p:sldMasterId id="2147483755" r:id="rId30"/>
    <p:sldMasterId id="2147483757" r:id="rId31"/>
    <p:sldMasterId id="2147483759" r:id="rId32"/>
    <p:sldMasterId id="2147483761" r:id="rId33"/>
    <p:sldMasterId id="2147483763" r:id="rId34"/>
    <p:sldMasterId id="2147483766" r:id="rId35"/>
    <p:sldMasterId id="2147483770" r:id="rId36"/>
    <p:sldMasterId id="2147483774" r:id="rId37"/>
    <p:sldMasterId id="2147483776" r:id="rId38"/>
    <p:sldMasterId id="2147483778" r:id="rId39"/>
  </p:sldMasterIdLst>
  <p:notesMasterIdLst>
    <p:notesMasterId r:id="rId51"/>
  </p:notesMasterIdLst>
  <p:handoutMasterIdLst>
    <p:handoutMasterId r:id="rId52"/>
  </p:handoutMasterIdLst>
  <p:sldIdLst>
    <p:sldId id="453" r:id="rId40"/>
    <p:sldId id="511" r:id="rId41"/>
    <p:sldId id="514" r:id="rId42"/>
    <p:sldId id="516" r:id="rId43"/>
    <p:sldId id="517" r:id="rId44"/>
    <p:sldId id="512" r:id="rId45"/>
    <p:sldId id="508" r:id="rId46"/>
    <p:sldId id="515" r:id="rId47"/>
    <p:sldId id="509" r:id="rId48"/>
    <p:sldId id="433" r:id="rId49"/>
    <p:sldId id="427" r:id="rId50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iel Ramon Crisóstomo de Miranda" initials="URCdM" lastIdx="1" clrIdx="0">
    <p:extLst>
      <p:ext uri="{19B8F6BF-5375-455C-9EA6-DF929625EA0E}">
        <p15:presenceInfo xmlns:p15="http://schemas.microsoft.com/office/powerpoint/2012/main" userId="S-1-5-21-507921405-2000478354-1801674531-4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8"/>
    <a:srgbClr val="9C2270"/>
    <a:srgbClr val="004DAA"/>
    <a:srgbClr val="0166BA"/>
    <a:srgbClr val="0066FF"/>
    <a:srgbClr val="FF99CC"/>
    <a:srgbClr val="4B8FC9"/>
    <a:srgbClr val="F1B890"/>
    <a:srgbClr val="3D739F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4" autoAdjust="0"/>
    <p:restoredTop sz="93693" autoAdjust="0"/>
  </p:normalViewPr>
  <p:slideViewPr>
    <p:cSldViewPr>
      <p:cViewPr>
        <p:scale>
          <a:sx n="50" d="100"/>
          <a:sy n="50" d="100"/>
        </p:scale>
        <p:origin x="276" y="172"/>
      </p:cViewPr>
      <p:guideLst>
        <p:guide orient="horz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85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87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49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94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76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2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3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58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2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18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69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50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40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16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1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05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8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18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784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2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4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25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25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3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5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7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9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74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58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167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65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7" y="200931"/>
            <a:ext cx="9623425" cy="591369"/>
          </a:xfrm>
          <a:prstGeom prst="rect">
            <a:avLst/>
          </a:prstGeom>
        </p:spPr>
        <p:txBody>
          <a:bodyPr lIns="80147" tIns="40074" rIns="80147" bIns="40074" anchor="ctr"/>
          <a:lstStyle>
            <a:lvl1pPr algn="l">
              <a:defRPr sz="242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5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38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2"/>
          <p:cNvSpPr>
            <a:spLocks noGrp="1"/>
          </p:cNvSpPr>
          <p:nvPr>
            <p:ph type="title"/>
          </p:nvPr>
        </p:nvSpPr>
        <p:spPr>
          <a:xfrm>
            <a:off x="1202610" y="117619"/>
            <a:ext cx="8944023" cy="87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46" b="1">
                <a:latin typeface="Verdana" panose="020B0604030504040204" pitchFamily="34" charset="0"/>
                <a:ea typeface="Verdana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534670" y="1001906"/>
            <a:ext cx="9624060" cy="587502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764"/>
            </a:lvl1pPr>
            <a:lvl2pPr>
              <a:buFont typeface="Arial" pitchFamily="34" charset="0"/>
              <a:buChar char="•"/>
              <a:defRPr sz="1764"/>
            </a:lvl2pPr>
            <a:lvl3pPr>
              <a:buFont typeface="Verdana" pitchFamily="34" charset="0"/>
              <a:buChar char="-"/>
              <a:defRPr sz="1544"/>
            </a:lvl3pPr>
            <a:lvl4pPr>
              <a:buFont typeface="Arial" pitchFamily="34" charset="0"/>
              <a:buChar char="•"/>
              <a:defRPr sz="1323"/>
            </a:lvl4pPr>
            <a:lvl5pPr>
              <a:defRPr sz="1323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46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7" y="200931"/>
            <a:ext cx="9623425" cy="591369"/>
          </a:xfrm>
          <a:prstGeom prst="rect">
            <a:avLst/>
          </a:prstGeom>
        </p:spPr>
        <p:txBody>
          <a:bodyPr lIns="80147" tIns="40074" rIns="80147" bIns="40074" anchor="ctr"/>
          <a:lstStyle>
            <a:lvl1pPr algn="l">
              <a:defRPr sz="242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41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7" y="200931"/>
            <a:ext cx="9623425" cy="591369"/>
          </a:xfrm>
          <a:prstGeom prst="rect">
            <a:avLst/>
          </a:prstGeom>
        </p:spPr>
        <p:txBody>
          <a:bodyPr lIns="80147" tIns="40074" rIns="80147" bIns="40074" anchor="ctr"/>
          <a:lstStyle>
            <a:lvl1pPr algn="l">
              <a:defRPr sz="242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51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6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4500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3377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197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54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1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4871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8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22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8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57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47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73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90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2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97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7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7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9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3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-2308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0" y="5904136"/>
            <a:ext cx="10693400" cy="1657127"/>
            <a:chOff x="0" y="5904136"/>
            <a:chExt cx="10693400" cy="1657127"/>
          </a:xfrm>
        </p:grpSpPr>
        <p:sp>
          <p:nvSpPr>
            <p:cNvPr id="8" name="Fluxograma: Entrada manual 7"/>
            <p:cNvSpPr/>
            <p:nvPr/>
          </p:nvSpPr>
          <p:spPr>
            <a:xfrm>
              <a:off x="0" y="5904136"/>
              <a:ext cx="10693400" cy="1657127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0" y="6778512"/>
              <a:ext cx="10693400" cy="367536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225934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es-E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236966"/>
            <a:ext cx="4748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</a:rPr>
              <a:t>Todos los derechos reservados.   </a:t>
            </a:r>
            <a:endParaRPr lang="es-E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" y="1"/>
            <a:ext cx="10690481" cy="10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miranda\Desktop\templateSlide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242"/>
          <a:stretch/>
        </p:blipFill>
        <p:spPr bwMode="auto">
          <a:xfrm>
            <a:off x="8560676" y="6937358"/>
            <a:ext cx="2145571" cy="15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4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2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8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Padtec S/A    ©   </a:t>
            </a:r>
            <a:r>
              <a:rPr lang="en-A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2022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 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direitos reservados.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-17166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1" y="5200225"/>
            <a:ext cx="10693399" cy="983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riângulo retângulo 9"/>
          <p:cNvSpPr/>
          <p:nvPr userDrawn="1"/>
        </p:nvSpPr>
        <p:spPr>
          <a:xfrm flipH="1">
            <a:off x="-7" y="1404366"/>
            <a:ext cx="10693405" cy="3795857"/>
          </a:xfrm>
          <a:custGeom>
            <a:avLst/>
            <a:gdLst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401" h="3978386">
                <a:moveTo>
                  <a:pt x="0" y="3978386"/>
                </a:moveTo>
                <a:lnTo>
                  <a:pt x="0" y="0"/>
                </a:lnTo>
                <a:cubicBezTo>
                  <a:pt x="3789319" y="711532"/>
                  <a:pt x="6079623" y="3521687"/>
                  <a:pt x="10693401" y="3978386"/>
                </a:cubicBezTo>
                <a:lnTo>
                  <a:pt x="0" y="39783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-7951" y="6184078"/>
            <a:ext cx="10701350" cy="137718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endParaRPr lang="pt-BR" sz="1400" dirty="0" smtClean="0">
              <a:solidFill>
                <a:prstClr val="white"/>
              </a:solidFill>
            </a:endParaRPr>
          </a:p>
        </p:txBody>
      </p:sp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" y="5868864"/>
            <a:ext cx="10693398" cy="1692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9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All rights reserved.   </a:t>
            </a:r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2018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288073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9" y="7093000"/>
            <a:ext cx="648072" cy="288031"/>
          </a:xfrm>
          <a:prstGeom prst="rect">
            <a:avLst/>
          </a:prstGeom>
        </p:spPr>
        <p:txBody>
          <a:bodyPr lIns="88366" tIns="44183" rIns="88366" bIns="44183"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499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32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14996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32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2"/>
            <a:ext cx="7529512" cy="275883"/>
          </a:xfrm>
          <a:prstGeom prst="rect">
            <a:avLst/>
          </a:prstGeom>
          <a:noFill/>
        </p:spPr>
        <p:txBody>
          <a:bodyPr lIns="88366" tIns="44183" rIns="88366" bIns="44183">
            <a:spAutoFit/>
          </a:bodyPr>
          <a:lstStyle/>
          <a:p>
            <a:pPr marL="0" marR="0" lvl="0" indent="0" algn="l" defTabSz="100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direitos reservados.   </a:t>
            </a: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07948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80" indent="-377980" algn="l" defTabSz="1007948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8958" indent="-314984" algn="l" defTabSz="1007948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5993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10" indent="-251987" algn="l" defTabSz="1007948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83" indent="-251987" algn="l" defTabSz="1007948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57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31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80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79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2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96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7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4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781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9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Todos 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direitos reservados.  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9" y="7093000"/>
            <a:ext cx="648072" cy="288031"/>
          </a:xfrm>
          <a:prstGeom prst="rect">
            <a:avLst/>
          </a:prstGeom>
        </p:spPr>
        <p:txBody>
          <a:bodyPr lIns="88366" tIns="44183" rIns="88366" bIns="44183"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499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32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14996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32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2"/>
            <a:ext cx="7529512" cy="275883"/>
          </a:xfrm>
          <a:prstGeom prst="rect">
            <a:avLst/>
          </a:prstGeom>
          <a:noFill/>
        </p:spPr>
        <p:txBody>
          <a:bodyPr lIns="88366" tIns="44183" rIns="88366" bIns="44183">
            <a:spAutoFit/>
          </a:bodyPr>
          <a:lstStyle/>
          <a:p>
            <a:pPr marL="0" marR="0" lvl="0" indent="0" algn="l" defTabSz="100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direitos reservados.   </a:t>
            </a: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07948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80" indent="-377980" algn="l" defTabSz="1007948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8958" indent="-314984" algn="l" defTabSz="1007948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5993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10" indent="-251987" algn="l" defTabSz="1007948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83" indent="-251987" algn="l" defTabSz="1007948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57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31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80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79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2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96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7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4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781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9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9" y="7093000"/>
            <a:ext cx="648072" cy="288031"/>
          </a:xfrm>
          <a:prstGeom prst="rect">
            <a:avLst/>
          </a:prstGeom>
        </p:spPr>
        <p:txBody>
          <a:bodyPr lIns="88366" tIns="44183" rIns="88366" bIns="44183"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499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32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14996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32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2"/>
            <a:ext cx="7529512" cy="275883"/>
          </a:xfrm>
          <a:prstGeom prst="rect">
            <a:avLst/>
          </a:prstGeom>
          <a:noFill/>
        </p:spPr>
        <p:txBody>
          <a:bodyPr lIns="88366" tIns="44183" rIns="88366" bIns="44183">
            <a:spAutoFit/>
          </a:bodyPr>
          <a:lstStyle/>
          <a:p>
            <a:pPr marL="0" marR="0" lvl="0" indent="0" algn="l" defTabSz="100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1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1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direitos reservados.   </a:t>
            </a: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1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07948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80" indent="-377980" algn="l" defTabSz="1007948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8958" indent="-314984" algn="l" defTabSz="1007948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5993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10" indent="-251987" algn="l" defTabSz="1007948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83" indent="-251987" algn="l" defTabSz="1007948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57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31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805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79" indent="-251987" algn="l" defTabSz="1007948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2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5896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870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44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7818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792" algn="l" defTabSz="100794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-7951" y="6184078"/>
            <a:ext cx="10701350" cy="137718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lvl="0"/>
            <a:endParaRPr lang="pt-BR" sz="1400" dirty="0" smtClean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1" y="5200225"/>
            <a:ext cx="10693399" cy="983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riângulo retângulo 9"/>
          <p:cNvSpPr/>
          <p:nvPr userDrawn="1"/>
        </p:nvSpPr>
        <p:spPr>
          <a:xfrm flipH="1">
            <a:off x="1" y="4022375"/>
            <a:ext cx="10693392" cy="1177848"/>
          </a:xfrm>
          <a:custGeom>
            <a:avLst/>
            <a:gdLst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  <a:gd name="connsiteX0" fmla="*/ 0 w 10693401"/>
              <a:gd name="connsiteY0" fmla="*/ 3978386 h 3978386"/>
              <a:gd name="connsiteX1" fmla="*/ 0 w 10693401"/>
              <a:gd name="connsiteY1" fmla="*/ 0 h 3978386"/>
              <a:gd name="connsiteX2" fmla="*/ 10693401 w 10693401"/>
              <a:gd name="connsiteY2" fmla="*/ 3978386 h 3978386"/>
              <a:gd name="connsiteX3" fmla="*/ 0 w 10693401"/>
              <a:gd name="connsiteY3" fmla="*/ 3978386 h 39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401" h="3978386">
                <a:moveTo>
                  <a:pt x="0" y="3978386"/>
                </a:moveTo>
                <a:lnTo>
                  <a:pt x="0" y="0"/>
                </a:lnTo>
                <a:cubicBezTo>
                  <a:pt x="3789319" y="711532"/>
                  <a:pt x="6079623" y="3521687"/>
                  <a:pt x="10693401" y="3978386"/>
                </a:cubicBezTo>
                <a:lnTo>
                  <a:pt x="0" y="39783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Padtec S/A    ©   </a:t>
            </a:r>
            <a:r>
              <a:rPr lang="en-AE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2022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  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Todos 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direitos reservados.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89" y="1674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armo\Desktop\ppt201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90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20995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Todos os direitos reservados.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E1D6E0-ADE6-4F32-9377-08F305F4DDC1}"/>
              </a:ext>
            </a:extLst>
          </p:cNvPr>
          <p:cNvSpPr txBox="1"/>
          <p:nvPr userDrawn="1"/>
        </p:nvSpPr>
        <p:spPr>
          <a:xfrm>
            <a:off x="6066780" y="7104031"/>
            <a:ext cx="1651508" cy="28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045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rights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reserved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5938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2378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1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Todos 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direitos reservados.  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direitos reservados.  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3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1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Todos 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direitos reservados.  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-14068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B23B4B4-CBBB-47F5-B1FF-D1D26BBFA0F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Padtec S/A    ©   </a:t>
            </a:r>
            <a:r>
              <a:rPr kumimoji="0" lang="en-A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Todos os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direitos reservados.  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</a:t>
            </a:r>
            <a:r>
              <a:rPr lang="en-AE" sz="1200" dirty="0" smtClean="0">
                <a:solidFill>
                  <a:schemeClr val="bg1"/>
                </a:solidFill>
                <a:latin typeface="Verdana" pitchFamily="34" charset="0"/>
              </a:rPr>
              <a:t>2022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Todos os direitos reservados.   </a:t>
            </a:r>
            <a:endParaRPr lang="pt-BR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white">
                    <a:lumMod val="50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    </a:t>
            </a: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white">
                    <a:lumMod val="50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4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674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iranda\Desktop\Apresentação CEMIG\19901-NSCAR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08" y="0"/>
            <a:ext cx="1069048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Padtec S/A    ©   </a:t>
            </a:r>
            <a:r>
              <a:rPr lang="en-AE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Todos os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direitos reservados.   </a:t>
            </a: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1884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" y="0"/>
            <a:ext cx="10714864" cy="75612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8452" y="900311"/>
            <a:ext cx="7462544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ROADM: </a:t>
            </a:r>
            <a:r>
              <a:rPr lang="pt-BR" sz="36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Uma Realidade na Rede dos Provedores Regionais</a:t>
            </a:r>
            <a:endParaRPr lang="pt-BR" sz="36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8452" y="5711824"/>
            <a:ext cx="6408712" cy="130565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pt-BR" sz="22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2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Uriel Miranda</a:t>
            </a:r>
          </a:p>
          <a:p>
            <a:r>
              <a:rPr lang="pt-BR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mktproduto@padtec.com.br</a:t>
            </a:r>
            <a:endParaRPr lang="pt-BR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" y="41547"/>
            <a:ext cx="10602805" cy="7478169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6570836" y="5670277"/>
            <a:ext cx="3894255" cy="560810"/>
          </a:xfrm>
          <a:prstGeom prst="rect">
            <a:avLst/>
          </a:prstGeom>
        </p:spPr>
        <p:txBody>
          <a:bodyPr/>
          <a:lstStyle>
            <a:lvl1pPr algn="l" defTabSz="10430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chemeClr val="bg1"/>
                </a:solidFill>
              </a:rPr>
              <a:t>mktproduto@padtec.com.br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38588" y="948214"/>
            <a:ext cx="2304256" cy="1152128"/>
          </a:xfrm>
          <a:prstGeom prst="rect">
            <a:avLst/>
          </a:prstGeom>
          <a:solidFill>
            <a:srgbClr val="016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805035" y="3753289"/>
            <a:ext cx="3874465" cy="1611518"/>
          </a:xfrm>
          <a:prstGeom prst="rect">
            <a:avLst/>
          </a:prstGeom>
          <a:solidFill>
            <a:srgbClr val="004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922764" y="3852639"/>
            <a:ext cx="3812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</a:rPr>
              <a:t>Key Note</a:t>
            </a:r>
          </a:p>
          <a:p>
            <a:r>
              <a:rPr lang="pt-BR" b="1" dirty="0">
                <a:solidFill>
                  <a:schemeClr val="bg1"/>
                </a:solidFill>
              </a:rPr>
              <a:t>Como o investimento em </a:t>
            </a:r>
            <a:r>
              <a:rPr lang="pt-BR" b="1" dirty="0" err="1">
                <a:solidFill>
                  <a:schemeClr val="bg1"/>
                </a:solidFill>
              </a:rPr>
              <a:t>ROADMs</a:t>
            </a:r>
            <a:r>
              <a:rPr lang="pt-BR" b="1" dirty="0">
                <a:solidFill>
                  <a:schemeClr val="bg1"/>
                </a:solidFill>
              </a:rPr>
              <a:t> nas redes ópticas se paga?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" y="0"/>
            <a:ext cx="10682942" cy="756126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4172" y="6516935"/>
            <a:ext cx="2304256" cy="504056"/>
          </a:xfrm>
          <a:prstGeom prst="rect">
            <a:avLst/>
          </a:prstGeom>
          <a:solidFill>
            <a:srgbClr val="E8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DWDM em diagrama de blocos </a:t>
            </a:r>
            <a:r>
              <a:rPr lang="en-AE" dirty="0" smtClean="0"/>
              <a:t>–</a:t>
            </a:r>
            <a:r>
              <a:rPr lang="pt-BR" dirty="0" smtClean="0"/>
              <a:t> sistemas convencionais</a:t>
            </a:r>
            <a:endParaRPr lang="pt-BR" dirty="0"/>
          </a:p>
        </p:txBody>
      </p:sp>
      <p:cxnSp>
        <p:nvCxnSpPr>
          <p:cNvPr id="8" name="Conector reto 7"/>
          <p:cNvCxnSpPr>
            <a:stCxn id="3" idx="6"/>
            <a:endCxn id="74" idx="2"/>
          </p:cNvCxnSpPr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661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4621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</p:txBody>
      </p:sp>
      <p:sp>
        <p:nvSpPr>
          <p:cNvPr id="70" name="Elipse 69"/>
          <p:cNvSpPr/>
          <p:nvPr/>
        </p:nvSpPr>
        <p:spPr>
          <a:xfrm>
            <a:off x="42623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0625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78627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9662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288" name="Elipse 287"/>
          <p:cNvSpPr/>
          <p:nvPr/>
        </p:nvSpPr>
        <p:spPr>
          <a:xfrm>
            <a:off x="4120656" y="1280420"/>
            <a:ext cx="706500" cy="7065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9" name="Conector reto 288"/>
          <p:cNvCxnSpPr>
            <a:stCxn id="288" idx="1"/>
          </p:cNvCxnSpPr>
          <p:nvPr/>
        </p:nvCxnSpPr>
        <p:spPr>
          <a:xfrm flipH="1">
            <a:off x="1591522" y="1383885"/>
            <a:ext cx="2632599" cy="161370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0" name="Conector reto 289"/>
          <p:cNvCxnSpPr>
            <a:stCxn id="288" idx="6"/>
          </p:cNvCxnSpPr>
          <p:nvPr/>
        </p:nvCxnSpPr>
        <p:spPr>
          <a:xfrm>
            <a:off x="4827156" y="1633670"/>
            <a:ext cx="774878" cy="225599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5" name="Elipse 284"/>
          <p:cNvSpPr/>
          <p:nvPr/>
        </p:nvSpPr>
        <p:spPr>
          <a:xfrm>
            <a:off x="522164" y="2667255"/>
            <a:ext cx="5220759" cy="37437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9" name="Agrupar 108"/>
          <p:cNvGrpSpPr/>
          <p:nvPr/>
        </p:nvGrpSpPr>
        <p:grpSpPr>
          <a:xfrm>
            <a:off x="1294230" y="4874871"/>
            <a:ext cx="705713" cy="920332"/>
            <a:chOff x="6015554" y="3053793"/>
            <a:chExt cx="705713" cy="920332"/>
          </a:xfrm>
        </p:grpSpPr>
        <p:grpSp>
          <p:nvGrpSpPr>
            <p:cNvPr id="241" name="Grupo 26"/>
            <p:cNvGrpSpPr/>
            <p:nvPr/>
          </p:nvGrpSpPr>
          <p:grpSpPr>
            <a:xfrm>
              <a:off x="6015554" y="3053793"/>
              <a:ext cx="705713" cy="920332"/>
              <a:chOff x="11678352" y="669858"/>
              <a:chExt cx="889002" cy="1159363"/>
            </a:xfrm>
          </p:grpSpPr>
          <p:sp>
            <p:nvSpPr>
              <p:cNvPr id="247" name="Retângulo de cantos arredondados 178"/>
              <p:cNvSpPr/>
              <p:nvPr/>
            </p:nvSpPr>
            <p:spPr>
              <a:xfrm>
                <a:off x="11678352" y="669858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8" name="Retângulo 247"/>
              <p:cNvSpPr/>
              <p:nvPr/>
            </p:nvSpPr>
            <p:spPr>
              <a:xfrm>
                <a:off x="117401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9" name="Retângulo 248"/>
              <p:cNvSpPr/>
              <p:nvPr/>
            </p:nvSpPr>
            <p:spPr>
              <a:xfrm>
                <a:off x="11740143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0" name="AutoShape 17"/>
              <p:cNvSpPr>
                <a:spLocks noChangeArrowheads="1"/>
              </p:cNvSpPr>
              <p:nvPr/>
            </p:nvSpPr>
            <p:spPr bwMode="auto">
              <a:xfrm rot="16200000">
                <a:off x="11279414" y="1202773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1" name="Retângulo 250"/>
              <p:cNvSpPr/>
              <p:nvPr/>
            </p:nvSpPr>
            <p:spPr>
              <a:xfrm>
                <a:off x="11883844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2" name="Retângulo 251"/>
              <p:cNvSpPr/>
              <p:nvPr/>
            </p:nvSpPr>
            <p:spPr>
              <a:xfrm>
                <a:off x="118838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3" name="Retângulo 252"/>
              <p:cNvSpPr/>
              <p:nvPr/>
            </p:nvSpPr>
            <p:spPr>
              <a:xfrm>
                <a:off x="11883844" y="1667795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cxnSp>
          <p:nvCxnSpPr>
            <p:cNvPr id="242" name="Conector angulado 271"/>
            <p:cNvCxnSpPr>
              <a:stCxn id="252" idx="3"/>
              <a:endCxn id="243" idx="1"/>
            </p:cNvCxnSpPr>
            <p:nvPr/>
          </p:nvCxnSpPr>
          <p:spPr>
            <a:xfrm flipV="1">
              <a:off x="6214971" y="3319477"/>
              <a:ext cx="114414" cy="1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tângulo 242"/>
            <p:cNvSpPr/>
            <p:nvPr/>
          </p:nvSpPr>
          <p:spPr>
            <a:xfrm>
              <a:off x="6329385" y="330134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4" name="AutoShape 155"/>
            <p:cNvSpPr>
              <a:spLocks noChangeArrowheads="1"/>
            </p:cNvSpPr>
            <p:nvPr/>
          </p:nvSpPr>
          <p:spPr bwMode="auto">
            <a:xfrm rot="16200000" flipV="1">
              <a:off x="6332682" y="3178946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AutoShape 155"/>
            <p:cNvSpPr>
              <a:spLocks noChangeArrowheads="1"/>
            </p:cNvSpPr>
            <p:nvPr/>
          </p:nvSpPr>
          <p:spPr bwMode="auto">
            <a:xfrm rot="5400000" flipV="1">
              <a:off x="6298125" y="3563634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Retângulo 245"/>
            <p:cNvSpPr/>
            <p:nvPr/>
          </p:nvSpPr>
          <p:spPr>
            <a:xfrm>
              <a:off x="6599952" y="368197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0" name="Agrupar 109"/>
          <p:cNvGrpSpPr/>
          <p:nvPr/>
        </p:nvGrpSpPr>
        <p:grpSpPr>
          <a:xfrm>
            <a:off x="4240349" y="4884142"/>
            <a:ext cx="705285" cy="919775"/>
            <a:chOff x="4884574" y="3031723"/>
            <a:chExt cx="705285" cy="919775"/>
          </a:xfrm>
        </p:grpSpPr>
        <p:grpSp>
          <p:nvGrpSpPr>
            <p:cNvPr id="228" name="Grupo 140"/>
            <p:cNvGrpSpPr/>
            <p:nvPr/>
          </p:nvGrpSpPr>
          <p:grpSpPr>
            <a:xfrm>
              <a:off x="4884574" y="3031723"/>
              <a:ext cx="705285" cy="919775"/>
              <a:chOff x="2369466" y="1647914"/>
              <a:chExt cx="889002" cy="1159363"/>
            </a:xfrm>
          </p:grpSpPr>
          <p:sp>
            <p:nvSpPr>
              <p:cNvPr id="233" name="Retângulo de cantos arredondados 141"/>
              <p:cNvSpPr/>
              <p:nvPr/>
            </p:nvSpPr>
            <p:spPr>
              <a:xfrm>
                <a:off x="2369466" y="1647914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4" name="Retângulo 233"/>
              <p:cNvSpPr/>
              <p:nvPr/>
            </p:nvSpPr>
            <p:spPr>
              <a:xfrm>
                <a:off x="3024581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5" name="Retângulo 234"/>
              <p:cNvSpPr/>
              <p:nvPr/>
            </p:nvSpPr>
            <p:spPr>
              <a:xfrm>
                <a:off x="3021580" y="1738931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6" name="Retângulo 235"/>
              <p:cNvSpPr/>
              <p:nvPr/>
            </p:nvSpPr>
            <p:spPr>
              <a:xfrm>
                <a:off x="3021580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7" name="AutoShape 17"/>
              <p:cNvSpPr>
                <a:spLocks noChangeArrowheads="1"/>
              </p:cNvSpPr>
              <p:nvPr/>
            </p:nvSpPr>
            <p:spPr bwMode="auto">
              <a:xfrm rot="16200000">
                <a:off x="2560851" y="2180829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8" name="Retângulo 237"/>
              <p:cNvSpPr/>
              <p:nvPr/>
            </p:nvSpPr>
            <p:spPr>
              <a:xfrm>
                <a:off x="3161252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9" name="Retângulo 238"/>
              <p:cNvSpPr/>
              <p:nvPr/>
            </p:nvSpPr>
            <p:spPr>
              <a:xfrm>
                <a:off x="3164654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0" name="Retângulo 239"/>
              <p:cNvSpPr/>
              <p:nvPr/>
            </p:nvSpPr>
            <p:spPr>
              <a:xfrm>
                <a:off x="3021580" y="2639567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29" name="AutoShape 155"/>
            <p:cNvSpPr>
              <a:spLocks noChangeArrowheads="1"/>
            </p:cNvSpPr>
            <p:nvPr/>
          </p:nvSpPr>
          <p:spPr bwMode="auto">
            <a:xfrm rot="5400000" flipV="1">
              <a:off x="4911200" y="3541285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5213027" y="365962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1" name="AutoShape 155"/>
            <p:cNvSpPr>
              <a:spLocks noChangeArrowheads="1"/>
            </p:cNvSpPr>
            <p:nvPr/>
          </p:nvSpPr>
          <p:spPr bwMode="auto">
            <a:xfrm rot="16200000" flipV="1">
              <a:off x="4908570" y="3168791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4907923" y="327899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1" name="Agrupar 110"/>
          <p:cNvGrpSpPr/>
          <p:nvPr/>
        </p:nvGrpSpPr>
        <p:grpSpPr>
          <a:xfrm>
            <a:off x="2711499" y="2676582"/>
            <a:ext cx="843191" cy="338554"/>
            <a:chOff x="593813" y="3246784"/>
            <a:chExt cx="843191" cy="338554"/>
          </a:xfrm>
        </p:grpSpPr>
        <p:sp>
          <p:nvSpPr>
            <p:cNvPr id="226" name="Retângulo 225"/>
            <p:cNvSpPr/>
            <p:nvPr/>
          </p:nvSpPr>
          <p:spPr>
            <a:xfrm>
              <a:off x="829611" y="3276575"/>
              <a:ext cx="538940" cy="2388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593813" y="3246784"/>
              <a:ext cx="843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Site </a:t>
              </a: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12" name="Conector Angulado 111"/>
          <p:cNvCxnSpPr>
            <a:stCxn id="277" idx="3"/>
            <a:endCxn id="232" idx="1"/>
          </p:cNvCxnSpPr>
          <p:nvPr/>
        </p:nvCxnSpPr>
        <p:spPr>
          <a:xfrm>
            <a:off x="3758919" y="4124641"/>
            <a:ext cx="504779" cy="10249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112"/>
          <p:cNvCxnSpPr>
            <a:stCxn id="278" idx="3"/>
            <a:endCxn id="229" idx="0"/>
          </p:cNvCxnSpPr>
          <p:nvPr/>
        </p:nvCxnSpPr>
        <p:spPr>
          <a:xfrm>
            <a:off x="3758919" y="4544915"/>
            <a:ext cx="541050" cy="985262"/>
          </a:xfrm>
          <a:prstGeom prst="bentConnector3">
            <a:avLst>
              <a:gd name="adj1" fmla="val 19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do 175"/>
          <p:cNvCxnSpPr>
            <a:stCxn id="253" idx="3"/>
            <a:endCxn id="219" idx="1"/>
          </p:cNvCxnSpPr>
          <p:nvPr/>
        </p:nvCxnSpPr>
        <p:spPr>
          <a:xfrm>
            <a:off x="1493648" y="5685206"/>
            <a:ext cx="1417356" cy="166446"/>
          </a:xfrm>
          <a:prstGeom prst="bentConnector3">
            <a:avLst>
              <a:gd name="adj1" fmla="val 9071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Agrupar 128"/>
          <p:cNvGrpSpPr/>
          <p:nvPr/>
        </p:nvGrpSpPr>
        <p:grpSpPr>
          <a:xfrm>
            <a:off x="2891240" y="5767944"/>
            <a:ext cx="584769" cy="167415"/>
            <a:chOff x="-956141" y="4244827"/>
            <a:chExt cx="584769" cy="167415"/>
          </a:xfrm>
        </p:grpSpPr>
        <p:sp>
          <p:nvSpPr>
            <p:cNvPr id="217" name="Elipse 216"/>
            <p:cNvSpPr/>
            <p:nvPr/>
          </p:nvSpPr>
          <p:spPr>
            <a:xfrm>
              <a:off x="-41709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8" name="Elipse 217"/>
            <p:cNvSpPr/>
            <p:nvPr/>
          </p:nvSpPr>
          <p:spPr>
            <a:xfrm>
              <a:off x="-95614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9" name="Retângulo de cantos arredondados 76"/>
            <p:cNvSpPr/>
            <p:nvPr/>
          </p:nvSpPr>
          <p:spPr>
            <a:xfrm>
              <a:off x="-936377" y="4244827"/>
              <a:ext cx="547372" cy="16741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horz" wrap="none" lIns="0" tIns="0" rIns="0" bIns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Supervisor</a:t>
              </a: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1" name="Conector Angulado 130"/>
          <p:cNvCxnSpPr>
            <a:stCxn id="234" idx="1"/>
            <a:endCxn id="231" idx="0"/>
          </p:cNvCxnSpPr>
          <p:nvPr/>
        </p:nvCxnSpPr>
        <p:spPr>
          <a:xfrm rot="10800000">
            <a:off x="4570099" y="5157600"/>
            <a:ext cx="189983" cy="14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131"/>
          <p:cNvCxnSpPr>
            <a:stCxn id="246" idx="3"/>
            <a:endCxn id="200" idx="3"/>
          </p:cNvCxnSpPr>
          <p:nvPr/>
        </p:nvCxnSpPr>
        <p:spPr>
          <a:xfrm flipV="1">
            <a:off x="1914899" y="4541481"/>
            <a:ext cx="561073" cy="979704"/>
          </a:xfrm>
          <a:prstGeom prst="bentConnector3">
            <a:avLst>
              <a:gd name="adj1" fmla="val 753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Angulado 132"/>
          <p:cNvCxnSpPr>
            <a:stCxn id="244" idx="0"/>
            <a:endCxn id="254" idx="3"/>
          </p:cNvCxnSpPr>
          <p:nvPr/>
        </p:nvCxnSpPr>
        <p:spPr>
          <a:xfrm flipV="1">
            <a:off x="1917111" y="4121207"/>
            <a:ext cx="558861" cy="10152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do 133"/>
          <p:cNvCxnSpPr>
            <a:stCxn id="251" idx="3"/>
            <a:endCxn id="245" idx="0"/>
          </p:cNvCxnSpPr>
          <p:nvPr/>
        </p:nvCxnSpPr>
        <p:spPr>
          <a:xfrm flipV="1">
            <a:off x="1493648" y="5521185"/>
            <a:ext cx="116147" cy="9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Angulado 134"/>
          <p:cNvCxnSpPr>
            <a:stCxn id="230" idx="3"/>
            <a:endCxn id="236" idx="1"/>
          </p:cNvCxnSpPr>
          <p:nvPr/>
        </p:nvCxnSpPr>
        <p:spPr>
          <a:xfrm>
            <a:off x="4605073" y="5530177"/>
            <a:ext cx="152627" cy="9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upo 227"/>
          <p:cNvGrpSpPr/>
          <p:nvPr/>
        </p:nvGrpSpPr>
        <p:grpSpPr>
          <a:xfrm rot="10800000">
            <a:off x="2475972" y="3766972"/>
            <a:ext cx="264740" cy="1132177"/>
            <a:chOff x="1484556" y="1583814"/>
            <a:chExt cx="307466" cy="1116700"/>
          </a:xfrm>
        </p:grpSpPr>
        <p:sp>
          <p:nvSpPr>
            <p:cNvPr id="19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Retângulo 19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Retângulo 196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Retângulo 197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Retângulo 198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Retângulo 199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4" name="Retângulo 253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48" name="Conector angulado 175"/>
          <p:cNvCxnSpPr>
            <a:stCxn id="240" idx="1"/>
            <a:endCxn id="219" idx="3"/>
          </p:cNvCxnSpPr>
          <p:nvPr/>
        </p:nvCxnSpPr>
        <p:spPr>
          <a:xfrm rot="10800000" flipV="1">
            <a:off x="3458376" y="5689000"/>
            <a:ext cx="1299324" cy="162651"/>
          </a:xfrm>
          <a:prstGeom prst="bentConnector3">
            <a:avLst>
              <a:gd name="adj1" fmla="val 6867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>
            <a:stCxn id="248" idx="3"/>
          </p:cNvCxnSpPr>
          <p:nvPr/>
        </p:nvCxnSpPr>
        <p:spPr>
          <a:xfrm flipH="1">
            <a:off x="0" y="5140566"/>
            <a:ext cx="137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 flipH="1" flipV="1">
            <a:off x="0" y="5520910"/>
            <a:ext cx="1379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 flipH="1" flipV="1">
            <a:off x="4905967" y="5153201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 flipH="1" flipV="1">
            <a:off x="4905967" y="5533545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Agrupar 154"/>
          <p:cNvGrpSpPr/>
          <p:nvPr/>
        </p:nvGrpSpPr>
        <p:grpSpPr>
          <a:xfrm>
            <a:off x="6092415" y="4878907"/>
            <a:ext cx="205647" cy="273269"/>
            <a:chOff x="4862911" y="6282696"/>
            <a:chExt cx="247497" cy="328880"/>
          </a:xfrm>
        </p:grpSpPr>
        <p:sp>
          <p:nvSpPr>
            <p:cNvPr id="160" name="Elipse 159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Elipse 161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56" name="Agrupar 155"/>
          <p:cNvGrpSpPr/>
          <p:nvPr/>
        </p:nvGrpSpPr>
        <p:grpSpPr>
          <a:xfrm>
            <a:off x="6405815" y="5259505"/>
            <a:ext cx="205647" cy="273269"/>
            <a:chOff x="4862911" y="6282696"/>
            <a:chExt cx="247497" cy="328880"/>
          </a:xfrm>
        </p:grpSpPr>
        <p:sp>
          <p:nvSpPr>
            <p:cNvPr id="157" name="Elipse 156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Elipse 157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67" name="Grupo 227"/>
          <p:cNvGrpSpPr/>
          <p:nvPr/>
        </p:nvGrpSpPr>
        <p:grpSpPr>
          <a:xfrm>
            <a:off x="3494179" y="3766972"/>
            <a:ext cx="264740" cy="1132177"/>
            <a:chOff x="1484556" y="1583814"/>
            <a:chExt cx="307466" cy="1116700"/>
          </a:xfrm>
        </p:grpSpPr>
        <p:sp>
          <p:nvSpPr>
            <p:cNvPr id="268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9" name="Retângulo 268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0" name="Retângulo 269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1" name="Retângulo 270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2" name="Retângulo 271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3" name="Retângulo 272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4" name="Retângulo 273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5" name="Retângulo 274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6" name="Retângulo 275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7" name="Retângulo 276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8" name="Retângulo 277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79" name="Conector Angulado 278"/>
          <p:cNvCxnSpPr>
            <a:stCxn id="269" idx="1"/>
            <a:endCxn id="126" idx="1"/>
          </p:cNvCxnSpPr>
          <p:nvPr/>
        </p:nvCxnSpPr>
        <p:spPr>
          <a:xfrm rot="10800000" flipH="1">
            <a:off x="3494178" y="3433830"/>
            <a:ext cx="14475" cy="428890"/>
          </a:xfrm>
          <a:prstGeom prst="bentConnector3">
            <a:avLst>
              <a:gd name="adj1" fmla="val -1579275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Imagem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54" y="3284824"/>
            <a:ext cx="1789290" cy="298011"/>
          </a:xfrm>
          <a:prstGeom prst="rect">
            <a:avLst/>
          </a:prstGeom>
        </p:spPr>
      </p:pic>
      <p:pic>
        <p:nvPicPr>
          <p:cNvPr id="280" name="Imagem 2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38" y="3284824"/>
            <a:ext cx="1789290" cy="298011"/>
          </a:xfrm>
          <a:prstGeom prst="rect">
            <a:avLst/>
          </a:prstGeom>
        </p:spPr>
      </p:pic>
      <p:cxnSp>
        <p:nvCxnSpPr>
          <p:cNvPr id="281" name="Conector Angulado 280"/>
          <p:cNvCxnSpPr>
            <a:stCxn id="199" idx="1"/>
            <a:endCxn id="280" idx="3"/>
          </p:cNvCxnSpPr>
          <p:nvPr/>
        </p:nvCxnSpPr>
        <p:spPr>
          <a:xfrm flipH="1" flipV="1">
            <a:off x="2721028" y="3433830"/>
            <a:ext cx="19684" cy="445114"/>
          </a:xfrm>
          <a:prstGeom prst="bentConnector3">
            <a:avLst>
              <a:gd name="adj1" fmla="val -1161349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CaixaDeTexto 281"/>
          <p:cNvSpPr txBox="1"/>
          <p:nvPr/>
        </p:nvSpPr>
        <p:spPr>
          <a:xfrm>
            <a:off x="3982746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3" name="CaixaDeTexto 282"/>
          <p:cNvSpPr txBox="1"/>
          <p:nvPr/>
        </p:nvSpPr>
        <p:spPr>
          <a:xfrm>
            <a:off x="947857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6" name="CaixaDeTexto 285"/>
          <p:cNvSpPr txBox="1"/>
          <p:nvPr/>
        </p:nvSpPr>
        <p:spPr>
          <a:xfrm>
            <a:off x="3582256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7" name="CaixaDeTexto 286"/>
          <p:cNvSpPr txBox="1"/>
          <p:nvPr/>
        </p:nvSpPr>
        <p:spPr>
          <a:xfrm>
            <a:off x="1396862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91" name="Conector Angulado 290"/>
          <p:cNvCxnSpPr>
            <a:stCxn id="192" idx="1"/>
            <a:endCxn id="276" idx="1"/>
          </p:cNvCxnSpPr>
          <p:nvPr/>
        </p:nvCxnSpPr>
        <p:spPr>
          <a:xfrm flipV="1">
            <a:off x="2740712" y="4787178"/>
            <a:ext cx="753467" cy="16223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Angulado 291"/>
          <p:cNvCxnSpPr>
            <a:stCxn id="193" idx="1"/>
            <a:endCxn id="275" idx="1"/>
          </p:cNvCxnSpPr>
          <p:nvPr/>
        </p:nvCxnSpPr>
        <p:spPr>
          <a:xfrm flipV="1">
            <a:off x="2740712" y="4657278"/>
            <a:ext cx="753467" cy="13658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Angulado 292"/>
          <p:cNvCxnSpPr>
            <a:stCxn id="194" idx="1"/>
            <a:endCxn id="274" idx="1"/>
          </p:cNvCxnSpPr>
          <p:nvPr/>
        </p:nvCxnSpPr>
        <p:spPr>
          <a:xfrm flipV="1">
            <a:off x="2740712" y="4524812"/>
            <a:ext cx="753467" cy="13659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Angulado 293"/>
          <p:cNvCxnSpPr>
            <a:stCxn id="195" idx="1"/>
            <a:endCxn id="273" idx="1"/>
          </p:cNvCxnSpPr>
          <p:nvPr/>
        </p:nvCxnSpPr>
        <p:spPr>
          <a:xfrm flipV="1">
            <a:off x="2740712" y="4392346"/>
            <a:ext cx="753467" cy="13659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94"/>
          <p:cNvCxnSpPr>
            <a:stCxn id="196" idx="1"/>
            <a:endCxn id="272" idx="1"/>
          </p:cNvCxnSpPr>
          <p:nvPr/>
        </p:nvCxnSpPr>
        <p:spPr>
          <a:xfrm flipV="1">
            <a:off x="2740712" y="4260117"/>
            <a:ext cx="753467" cy="13658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tângulo 303"/>
          <p:cNvSpPr/>
          <p:nvPr/>
        </p:nvSpPr>
        <p:spPr>
          <a:xfrm>
            <a:off x="5742923" y="2105156"/>
            <a:ext cx="4640776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/>
              <a:t>Estrutura de </a:t>
            </a:r>
            <a:r>
              <a:rPr lang="pt-BR" sz="1800" b="1" dirty="0" err="1" smtClean="0"/>
              <a:t>Add</a:t>
            </a:r>
            <a:r>
              <a:rPr lang="pt-BR" sz="1800" b="1" dirty="0" smtClean="0"/>
              <a:t>/</a:t>
            </a:r>
            <a:r>
              <a:rPr lang="pt-BR" sz="1800" b="1" dirty="0" err="1" smtClean="0"/>
              <a:t>Drop</a:t>
            </a:r>
            <a:r>
              <a:rPr lang="pt-BR" sz="1800" b="1" dirty="0" smtClean="0"/>
              <a:t> dos sites</a:t>
            </a:r>
            <a:r>
              <a:rPr lang="pt-BR" sz="1800" b="1" dirty="0" smtClean="0"/>
              <a:t>:</a:t>
            </a:r>
            <a:endParaRPr lang="pt-BR" sz="1800" b="1" dirty="0" smtClean="0"/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Duplo Terminal</a:t>
            </a: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err="1" smtClean="0">
                <a:solidFill>
                  <a:prstClr val="black"/>
                </a:solidFill>
              </a:rPr>
              <a:t>Mux</a:t>
            </a:r>
            <a:r>
              <a:rPr lang="pt-BR" sz="1400" dirty="0" smtClean="0">
                <a:solidFill>
                  <a:prstClr val="black"/>
                </a:solidFill>
              </a:rPr>
              <a:t>/</a:t>
            </a:r>
            <a:r>
              <a:rPr lang="pt-BR" sz="1400" dirty="0" err="1" smtClean="0">
                <a:solidFill>
                  <a:prstClr val="black"/>
                </a:solidFill>
              </a:rPr>
              <a:t>Demux</a:t>
            </a:r>
            <a:r>
              <a:rPr lang="pt-BR" sz="1400" dirty="0" smtClean="0">
                <a:solidFill>
                  <a:prstClr val="black"/>
                </a:solidFill>
              </a:rPr>
              <a:t> para cada lado</a:t>
            </a: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prstClr val="black"/>
                </a:solidFill>
              </a:rPr>
              <a:t>By-pass</a:t>
            </a:r>
            <a:r>
              <a:rPr lang="pt-BR" sz="1400" dirty="0" smtClean="0">
                <a:solidFill>
                  <a:prstClr val="black"/>
                </a:solidFill>
              </a:rPr>
              <a:t> com cordão óptico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Equalização manual dos canais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Maior complexidade em sites de entroncamento</a:t>
            </a:r>
          </a:p>
          <a:p>
            <a:pPr marL="180975" lvl="1">
              <a:spcBef>
                <a:spcPts val="800"/>
              </a:spcBef>
            </a:pP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prstClr val="black"/>
              </a:solidFill>
            </a:endParaRPr>
          </a:p>
        </p:txBody>
      </p:sp>
      <p:sp>
        <p:nvSpPr>
          <p:cNvPr id="305" name="Retângulo 304"/>
          <p:cNvSpPr/>
          <p:nvPr/>
        </p:nvSpPr>
        <p:spPr>
          <a:xfrm>
            <a:off x="6087045" y="5851650"/>
            <a:ext cx="3604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são aprovisionados canais de passagem?</a:t>
            </a:r>
            <a:endParaRPr lang="pt-B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Mux/</a:t>
            </a:r>
            <a:r>
              <a:rPr lang="pt-BR" dirty="0" err="1" smtClean="0"/>
              <a:t>Demux</a:t>
            </a:r>
            <a:r>
              <a:rPr lang="pt-BR" dirty="0" smtClean="0"/>
              <a:t> </a:t>
            </a:r>
            <a:r>
              <a:rPr lang="en-AE" dirty="0" smtClean="0"/>
              <a:t>–</a:t>
            </a:r>
            <a:r>
              <a:rPr lang="pt-BR" dirty="0" smtClean="0"/>
              <a:t> princípio dos sistemas DWDM</a:t>
            </a:r>
            <a:endParaRPr lang="pt-BR" dirty="0"/>
          </a:p>
        </p:txBody>
      </p:sp>
      <p:cxnSp>
        <p:nvCxnSpPr>
          <p:cNvPr id="8" name="Conector reto 7"/>
          <p:cNvCxnSpPr>
            <a:stCxn id="3" idx="6"/>
            <a:endCxn id="74" idx="2"/>
          </p:cNvCxnSpPr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661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4621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</p:txBody>
      </p:sp>
      <p:sp>
        <p:nvSpPr>
          <p:cNvPr id="70" name="Elipse 69"/>
          <p:cNvSpPr/>
          <p:nvPr/>
        </p:nvSpPr>
        <p:spPr>
          <a:xfrm>
            <a:off x="42623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0625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78627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9662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115" name="Forma livre 12"/>
          <p:cNvSpPr/>
          <p:nvPr/>
        </p:nvSpPr>
        <p:spPr>
          <a:xfrm>
            <a:off x="5415186" y="6013049"/>
            <a:ext cx="5278214" cy="352986"/>
          </a:xfrm>
          <a:custGeom>
            <a:avLst/>
            <a:gdLst>
              <a:gd name="connsiteX0" fmla="*/ 0 w 3149600"/>
              <a:gd name="connsiteY0" fmla="*/ 0 h 588179"/>
              <a:gd name="connsiteX1" fmla="*/ 1397000 w 3149600"/>
              <a:gd name="connsiteY1" fmla="*/ 101600 h 588179"/>
              <a:gd name="connsiteX2" fmla="*/ 406400 w 3149600"/>
              <a:gd name="connsiteY2" fmla="*/ 558800 h 588179"/>
              <a:gd name="connsiteX3" fmla="*/ 2578100 w 3149600"/>
              <a:gd name="connsiteY3" fmla="*/ 520700 h 588179"/>
              <a:gd name="connsiteX4" fmla="*/ 3149600 w 3149600"/>
              <a:gd name="connsiteY4" fmla="*/ 342900 h 58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600" h="588179">
                <a:moveTo>
                  <a:pt x="0" y="0"/>
                </a:moveTo>
                <a:cubicBezTo>
                  <a:pt x="664633" y="4233"/>
                  <a:pt x="1329267" y="8467"/>
                  <a:pt x="1397000" y="101600"/>
                </a:cubicBezTo>
                <a:cubicBezTo>
                  <a:pt x="1464733" y="194733"/>
                  <a:pt x="209550" y="488950"/>
                  <a:pt x="406400" y="558800"/>
                </a:cubicBezTo>
                <a:cubicBezTo>
                  <a:pt x="603250" y="628650"/>
                  <a:pt x="2120900" y="556683"/>
                  <a:pt x="2578100" y="520700"/>
                </a:cubicBezTo>
                <a:cubicBezTo>
                  <a:pt x="3035300" y="484717"/>
                  <a:pt x="3092450" y="413808"/>
                  <a:pt x="3149600" y="34290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Forma livre 13"/>
          <p:cNvSpPr/>
          <p:nvPr/>
        </p:nvSpPr>
        <p:spPr>
          <a:xfrm>
            <a:off x="2116922" y="3498318"/>
            <a:ext cx="1333500" cy="2506980"/>
          </a:xfrm>
          <a:custGeom>
            <a:avLst/>
            <a:gdLst>
              <a:gd name="connsiteX0" fmla="*/ 30480 w 1196340"/>
              <a:gd name="connsiteY0" fmla="*/ 0 h 2339340"/>
              <a:gd name="connsiteX1" fmla="*/ 1196340 w 1196340"/>
              <a:gd name="connsiteY1" fmla="*/ 2339340 h 2339340"/>
              <a:gd name="connsiteX2" fmla="*/ 0 w 1196340"/>
              <a:gd name="connsiteY2" fmla="*/ 1501140 h 2339340"/>
              <a:gd name="connsiteX3" fmla="*/ 30480 w 1196340"/>
              <a:gd name="connsiteY3" fmla="*/ 0 h 2339340"/>
              <a:gd name="connsiteX0" fmla="*/ 30480 w 1196340"/>
              <a:gd name="connsiteY0" fmla="*/ 0 h 2339340"/>
              <a:gd name="connsiteX1" fmla="*/ 1143000 w 1196340"/>
              <a:gd name="connsiteY1" fmla="*/ 2232660 h 2339340"/>
              <a:gd name="connsiteX2" fmla="*/ 1196340 w 1196340"/>
              <a:gd name="connsiteY2" fmla="*/ 2339340 h 2339340"/>
              <a:gd name="connsiteX3" fmla="*/ 0 w 1196340"/>
              <a:gd name="connsiteY3" fmla="*/ 1501140 h 2339340"/>
              <a:gd name="connsiteX4" fmla="*/ 30480 w 1196340"/>
              <a:gd name="connsiteY4" fmla="*/ 0 h 2339340"/>
              <a:gd name="connsiteX0" fmla="*/ 30480 w 1196340"/>
              <a:gd name="connsiteY0" fmla="*/ 0 h 2339340"/>
              <a:gd name="connsiteX1" fmla="*/ 1013460 w 1196340"/>
              <a:gd name="connsiteY1" fmla="*/ 1943100 h 2339340"/>
              <a:gd name="connsiteX2" fmla="*/ 1143000 w 1196340"/>
              <a:gd name="connsiteY2" fmla="*/ 2232660 h 2339340"/>
              <a:gd name="connsiteX3" fmla="*/ 1196340 w 1196340"/>
              <a:gd name="connsiteY3" fmla="*/ 2339340 h 2339340"/>
              <a:gd name="connsiteX4" fmla="*/ 0 w 1196340"/>
              <a:gd name="connsiteY4" fmla="*/ 1501140 h 2339340"/>
              <a:gd name="connsiteX5" fmla="*/ 30480 w 1196340"/>
              <a:gd name="connsiteY5" fmla="*/ 0 h 2339340"/>
              <a:gd name="connsiteX0" fmla="*/ 30480 w 1333500"/>
              <a:gd name="connsiteY0" fmla="*/ 0 h 2506980"/>
              <a:gd name="connsiteX1" fmla="*/ 1333500 w 1333500"/>
              <a:gd name="connsiteY1" fmla="*/ 2506980 h 2506980"/>
              <a:gd name="connsiteX2" fmla="*/ 1143000 w 1333500"/>
              <a:gd name="connsiteY2" fmla="*/ 2232660 h 2506980"/>
              <a:gd name="connsiteX3" fmla="*/ 1196340 w 1333500"/>
              <a:gd name="connsiteY3" fmla="*/ 2339340 h 2506980"/>
              <a:gd name="connsiteX4" fmla="*/ 0 w 1333500"/>
              <a:gd name="connsiteY4" fmla="*/ 1501140 h 2506980"/>
              <a:gd name="connsiteX5" fmla="*/ 30480 w 1333500"/>
              <a:gd name="connsiteY5" fmla="*/ 0 h 250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0" h="2506980">
                <a:moveTo>
                  <a:pt x="30480" y="0"/>
                </a:moveTo>
                <a:lnTo>
                  <a:pt x="1333500" y="2506980"/>
                </a:lnTo>
                <a:lnTo>
                  <a:pt x="1143000" y="2232660"/>
                </a:lnTo>
                <a:lnTo>
                  <a:pt x="1196340" y="2339340"/>
                </a:lnTo>
                <a:lnTo>
                  <a:pt x="0" y="1501140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7" name="Forma livre 14"/>
          <p:cNvSpPr/>
          <p:nvPr/>
        </p:nvSpPr>
        <p:spPr>
          <a:xfrm>
            <a:off x="1812122" y="4816578"/>
            <a:ext cx="1379220" cy="1089660"/>
          </a:xfrm>
          <a:custGeom>
            <a:avLst/>
            <a:gdLst>
              <a:gd name="connsiteX0" fmla="*/ 1379220 w 1379220"/>
              <a:gd name="connsiteY0" fmla="*/ 937260 h 1089660"/>
              <a:gd name="connsiteX1" fmla="*/ 45720 w 1379220"/>
              <a:gd name="connsiteY1" fmla="*/ 0 h 1089660"/>
              <a:gd name="connsiteX2" fmla="*/ 0 w 1379220"/>
              <a:gd name="connsiteY2" fmla="*/ 441960 h 1089660"/>
              <a:gd name="connsiteX3" fmla="*/ 1371600 w 1379220"/>
              <a:gd name="connsiteY3" fmla="*/ 108966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20" h="1089660">
                <a:moveTo>
                  <a:pt x="1379220" y="937260"/>
                </a:moveTo>
                <a:lnTo>
                  <a:pt x="45720" y="0"/>
                </a:lnTo>
                <a:lnTo>
                  <a:pt x="0" y="441960"/>
                </a:lnTo>
                <a:lnTo>
                  <a:pt x="1371600" y="1089660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Forma livre 15"/>
          <p:cNvSpPr/>
          <p:nvPr/>
        </p:nvSpPr>
        <p:spPr>
          <a:xfrm>
            <a:off x="1537802" y="5121378"/>
            <a:ext cx="1539240" cy="822960"/>
          </a:xfrm>
          <a:custGeom>
            <a:avLst/>
            <a:gdLst>
              <a:gd name="connsiteX0" fmla="*/ 1539240 w 1539240"/>
              <a:gd name="connsiteY0" fmla="*/ 739140 h 822960"/>
              <a:gd name="connsiteX1" fmla="*/ 15240 w 1539240"/>
              <a:gd name="connsiteY1" fmla="*/ 0 h 822960"/>
              <a:gd name="connsiteX2" fmla="*/ 0 w 1539240"/>
              <a:gd name="connsiteY2" fmla="*/ 441960 h 822960"/>
              <a:gd name="connsiteX3" fmla="*/ 1539240 w 153924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240" h="822960">
                <a:moveTo>
                  <a:pt x="1539240" y="739140"/>
                </a:moveTo>
                <a:lnTo>
                  <a:pt x="15240" y="0"/>
                </a:lnTo>
                <a:lnTo>
                  <a:pt x="0" y="441960"/>
                </a:lnTo>
                <a:lnTo>
                  <a:pt x="1539240" y="822960"/>
                </a:lnTo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Forma livre 16"/>
          <p:cNvSpPr/>
          <p:nvPr/>
        </p:nvSpPr>
        <p:spPr>
          <a:xfrm>
            <a:off x="1263482" y="5296638"/>
            <a:ext cx="1798320" cy="624840"/>
          </a:xfrm>
          <a:custGeom>
            <a:avLst/>
            <a:gdLst>
              <a:gd name="connsiteX0" fmla="*/ 1798320 w 1798320"/>
              <a:gd name="connsiteY0" fmla="*/ 624840 h 624840"/>
              <a:gd name="connsiteX1" fmla="*/ 251460 w 1798320"/>
              <a:gd name="connsiteY1" fmla="*/ 266700 h 624840"/>
              <a:gd name="connsiteX2" fmla="*/ 243840 w 1798320"/>
              <a:gd name="connsiteY2" fmla="*/ 38100 h 624840"/>
              <a:gd name="connsiteX3" fmla="*/ 15240 w 1798320"/>
              <a:gd name="connsiteY3" fmla="*/ 0 h 624840"/>
              <a:gd name="connsiteX4" fmla="*/ 0 w 1798320"/>
              <a:gd name="connsiteY4" fmla="*/ 586740 h 624840"/>
              <a:gd name="connsiteX5" fmla="*/ 1798320 w 1798320"/>
              <a:gd name="connsiteY5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320" h="624840">
                <a:moveTo>
                  <a:pt x="1798320" y="624840"/>
                </a:moveTo>
                <a:lnTo>
                  <a:pt x="251460" y="266700"/>
                </a:lnTo>
                <a:lnTo>
                  <a:pt x="243840" y="38100"/>
                </a:lnTo>
                <a:lnTo>
                  <a:pt x="15240" y="0"/>
                </a:lnTo>
                <a:lnTo>
                  <a:pt x="0" y="586740"/>
                </a:lnTo>
                <a:lnTo>
                  <a:pt x="1798320" y="62484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Forma livre 17"/>
          <p:cNvSpPr/>
          <p:nvPr/>
        </p:nvSpPr>
        <p:spPr>
          <a:xfrm>
            <a:off x="966302" y="5479518"/>
            <a:ext cx="1844040" cy="716280"/>
          </a:xfrm>
          <a:custGeom>
            <a:avLst/>
            <a:gdLst>
              <a:gd name="connsiteX0" fmla="*/ 1828800 w 1844040"/>
              <a:gd name="connsiteY0" fmla="*/ 434340 h 716280"/>
              <a:gd name="connsiteX1" fmla="*/ 1828800 w 1844040"/>
              <a:gd name="connsiteY1" fmla="*/ 434340 h 716280"/>
              <a:gd name="connsiteX2" fmla="*/ 289560 w 1844040"/>
              <a:gd name="connsiteY2" fmla="*/ 411480 h 716280"/>
              <a:gd name="connsiteX3" fmla="*/ 182880 w 1844040"/>
              <a:gd name="connsiteY3" fmla="*/ 0 h 716280"/>
              <a:gd name="connsiteX4" fmla="*/ 0 w 1844040"/>
              <a:gd name="connsiteY4" fmla="*/ 0 h 716280"/>
              <a:gd name="connsiteX5" fmla="*/ 60960 w 1844040"/>
              <a:gd name="connsiteY5" fmla="*/ 716280 h 716280"/>
              <a:gd name="connsiteX6" fmla="*/ 1844040 w 1844040"/>
              <a:gd name="connsiteY6" fmla="*/ 510540 h 716280"/>
              <a:gd name="connsiteX7" fmla="*/ 1844040 w 1844040"/>
              <a:gd name="connsiteY7" fmla="*/ 510540 h 716280"/>
              <a:gd name="connsiteX0" fmla="*/ 1828800 w 1844040"/>
              <a:gd name="connsiteY0" fmla="*/ 434340 h 716280"/>
              <a:gd name="connsiteX1" fmla="*/ 1828800 w 1844040"/>
              <a:gd name="connsiteY1" fmla="*/ 434340 h 716280"/>
              <a:gd name="connsiteX2" fmla="*/ 289560 w 1844040"/>
              <a:gd name="connsiteY2" fmla="*/ 396240 h 716280"/>
              <a:gd name="connsiteX3" fmla="*/ 182880 w 1844040"/>
              <a:gd name="connsiteY3" fmla="*/ 0 h 716280"/>
              <a:gd name="connsiteX4" fmla="*/ 0 w 1844040"/>
              <a:gd name="connsiteY4" fmla="*/ 0 h 716280"/>
              <a:gd name="connsiteX5" fmla="*/ 60960 w 1844040"/>
              <a:gd name="connsiteY5" fmla="*/ 716280 h 716280"/>
              <a:gd name="connsiteX6" fmla="*/ 1844040 w 1844040"/>
              <a:gd name="connsiteY6" fmla="*/ 510540 h 716280"/>
              <a:gd name="connsiteX7" fmla="*/ 1844040 w 1844040"/>
              <a:gd name="connsiteY7" fmla="*/ 51054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040" h="716280">
                <a:moveTo>
                  <a:pt x="1828800" y="434340"/>
                </a:moveTo>
                <a:lnTo>
                  <a:pt x="1828800" y="434340"/>
                </a:lnTo>
                <a:lnTo>
                  <a:pt x="289560" y="396240"/>
                </a:lnTo>
                <a:lnTo>
                  <a:pt x="182880" y="0"/>
                </a:lnTo>
                <a:lnTo>
                  <a:pt x="0" y="0"/>
                </a:lnTo>
                <a:lnTo>
                  <a:pt x="60960" y="716280"/>
                </a:lnTo>
                <a:lnTo>
                  <a:pt x="1844040" y="510540"/>
                </a:lnTo>
                <a:lnTo>
                  <a:pt x="1844040" y="510540"/>
                </a:lnTo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Forma livre 18"/>
          <p:cNvSpPr/>
          <p:nvPr/>
        </p:nvSpPr>
        <p:spPr>
          <a:xfrm>
            <a:off x="631022" y="5814798"/>
            <a:ext cx="2133600" cy="670560"/>
          </a:xfrm>
          <a:custGeom>
            <a:avLst/>
            <a:gdLst>
              <a:gd name="connsiteX0" fmla="*/ 2026920 w 2133600"/>
              <a:gd name="connsiteY0" fmla="*/ 175260 h 670560"/>
              <a:gd name="connsiteX1" fmla="*/ 373380 w 2133600"/>
              <a:gd name="connsiteY1" fmla="*/ 381000 h 670560"/>
              <a:gd name="connsiteX2" fmla="*/ 358140 w 2133600"/>
              <a:gd name="connsiteY2" fmla="*/ 91440 h 670560"/>
              <a:gd name="connsiteX3" fmla="*/ 129540 w 2133600"/>
              <a:gd name="connsiteY3" fmla="*/ 0 h 670560"/>
              <a:gd name="connsiteX4" fmla="*/ 0 w 2133600"/>
              <a:gd name="connsiteY4" fmla="*/ 99060 h 670560"/>
              <a:gd name="connsiteX5" fmla="*/ 106680 w 2133600"/>
              <a:gd name="connsiteY5" fmla="*/ 670560 h 670560"/>
              <a:gd name="connsiteX6" fmla="*/ 2133600 w 2133600"/>
              <a:gd name="connsiteY6" fmla="*/ 236220 h 670560"/>
              <a:gd name="connsiteX0" fmla="*/ 2049780 w 2133600"/>
              <a:gd name="connsiteY0" fmla="*/ 182880 h 670560"/>
              <a:gd name="connsiteX1" fmla="*/ 373380 w 2133600"/>
              <a:gd name="connsiteY1" fmla="*/ 381000 h 670560"/>
              <a:gd name="connsiteX2" fmla="*/ 358140 w 2133600"/>
              <a:gd name="connsiteY2" fmla="*/ 91440 h 670560"/>
              <a:gd name="connsiteX3" fmla="*/ 129540 w 2133600"/>
              <a:gd name="connsiteY3" fmla="*/ 0 h 670560"/>
              <a:gd name="connsiteX4" fmla="*/ 0 w 2133600"/>
              <a:gd name="connsiteY4" fmla="*/ 99060 h 670560"/>
              <a:gd name="connsiteX5" fmla="*/ 106680 w 2133600"/>
              <a:gd name="connsiteY5" fmla="*/ 670560 h 670560"/>
              <a:gd name="connsiteX6" fmla="*/ 2133600 w 2133600"/>
              <a:gd name="connsiteY6" fmla="*/ 236220 h 670560"/>
              <a:gd name="connsiteX0" fmla="*/ 2049780 w 2133600"/>
              <a:gd name="connsiteY0" fmla="*/ 182880 h 670560"/>
              <a:gd name="connsiteX1" fmla="*/ 373380 w 2133600"/>
              <a:gd name="connsiteY1" fmla="*/ 381000 h 670560"/>
              <a:gd name="connsiteX2" fmla="*/ 358140 w 2133600"/>
              <a:gd name="connsiteY2" fmla="*/ 91440 h 670560"/>
              <a:gd name="connsiteX3" fmla="*/ 129540 w 2133600"/>
              <a:gd name="connsiteY3" fmla="*/ 0 h 670560"/>
              <a:gd name="connsiteX4" fmla="*/ 0 w 2133600"/>
              <a:gd name="connsiteY4" fmla="*/ 99060 h 670560"/>
              <a:gd name="connsiteX5" fmla="*/ 106680 w 2133600"/>
              <a:gd name="connsiteY5" fmla="*/ 670560 h 670560"/>
              <a:gd name="connsiteX6" fmla="*/ 2133600 w 2133600"/>
              <a:gd name="connsiteY6" fmla="*/ 27432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670560">
                <a:moveTo>
                  <a:pt x="2049780" y="182880"/>
                </a:moveTo>
                <a:lnTo>
                  <a:pt x="373380" y="381000"/>
                </a:lnTo>
                <a:lnTo>
                  <a:pt x="358140" y="91440"/>
                </a:lnTo>
                <a:lnTo>
                  <a:pt x="129540" y="0"/>
                </a:lnTo>
                <a:lnTo>
                  <a:pt x="0" y="99060"/>
                </a:lnTo>
                <a:lnTo>
                  <a:pt x="106680" y="670560"/>
                </a:lnTo>
                <a:lnTo>
                  <a:pt x="2133600" y="274320"/>
                </a:lnTo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23" y="3448153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9" y="3721991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2" y="3996311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8" y="4315213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" y="4589051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\\loki\Marketing\FOTOS\Fotos Produtos\Fotos Produtos\Compacto\T100-4,5U-ladoMaisCla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7" y="4863371"/>
            <a:ext cx="619474" cy="16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65" y="5430663"/>
            <a:ext cx="2915184" cy="11258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Agrupar 23"/>
          <p:cNvGrpSpPr/>
          <p:nvPr/>
        </p:nvGrpSpPr>
        <p:grpSpPr>
          <a:xfrm>
            <a:off x="5922764" y="2153919"/>
            <a:ext cx="4463754" cy="5618045"/>
            <a:chOff x="6062582" y="2153919"/>
            <a:chExt cx="4463754" cy="5618045"/>
          </a:xfrm>
        </p:grpSpPr>
        <p:sp>
          <p:nvSpPr>
            <p:cNvPr id="19" name="Retângulo 18"/>
            <p:cNvSpPr/>
            <p:nvPr/>
          </p:nvSpPr>
          <p:spPr>
            <a:xfrm>
              <a:off x="6062582" y="2892561"/>
              <a:ext cx="4463754" cy="23650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6" name="Elipse 295"/>
            <p:cNvSpPr/>
            <p:nvPr/>
          </p:nvSpPr>
          <p:spPr>
            <a:xfrm>
              <a:off x="6062582" y="2153919"/>
              <a:ext cx="4463754" cy="15490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062582" y="4633403"/>
              <a:ext cx="4463754" cy="1228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6587246" y="2242114"/>
              <a:ext cx="3521474" cy="5529850"/>
              <a:chOff x="6924479" y="2517875"/>
              <a:chExt cx="2900311" cy="4554422"/>
            </a:xfrm>
          </p:grpSpPr>
          <p:sp>
            <p:nvSpPr>
              <p:cNvPr id="114" name="Rectangle 4"/>
              <p:cNvSpPr>
                <a:spLocks noChangeArrowheads="1"/>
              </p:cNvSpPr>
              <p:nvPr/>
            </p:nvSpPr>
            <p:spPr bwMode="auto">
              <a:xfrm>
                <a:off x="6984308" y="5191945"/>
                <a:ext cx="28047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Canais DWDM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43" name="Forma livre 26"/>
              <p:cNvSpPr/>
              <p:nvPr/>
            </p:nvSpPr>
            <p:spPr>
              <a:xfrm>
                <a:off x="8314004" y="3122114"/>
                <a:ext cx="766767" cy="1867342"/>
              </a:xfrm>
              <a:custGeom>
                <a:avLst/>
                <a:gdLst>
                  <a:gd name="connsiteX0" fmla="*/ 0 w 259307"/>
                  <a:gd name="connsiteY0" fmla="*/ 436732 h 443556"/>
                  <a:gd name="connsiteX1" fmla="*/ 109182 w 259307"/>
                  <a:gd name="connsiteY1" fmla="*/ 375317 h 443556"/>
                  <a:gd name="connsiteX2" fmla="*/ 163773 w 259307"/>
                  <a:gd name="connsiteY2" fmla="*/ 3 h 443556"/>
                  <a:gd name="connsiteX3" fmla="*/ 177421 w 259307"/>
                  <a:gd name="connsiteY3" fmla="*/ 368493 h 443556"/>
                  <a:gd name="connsiteX4" fmla="*/ 259307 w 259307"/>
                  <a:gd name="connsiteY4" fmla="*/ 443556 h 44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07" h="443556">
                    <a:moveTo>
                      <a:pt x="0" y="436732"/>
                    </a:moveTo>
                    <a:cubicBezTo>
                      <a:pt x="40943" y="442418"/>
                      <a:pt x="81887" y="448105"/>
                      <a:pt x="109182" y="375317"/>
                    </a:cubicBezTo>
                    <a:cubicBezTo>
                      <a:pt x="136477" y="302529"/>
                      <a:pt x="152400" y="1140"/>
                      <a:pt x="163773" y="3"/>
                    </a:cubicBezTo>
                    <a:cubicBezTo>
                      <a:pt x="175146" y="-1134"/>
                      <a:pt x="161499" y="294568"/>
                      <a:pt x="177421" y="368493"/>
                    </a:cubicBezTo>
                    <a:cubicBezTo>
                      <a:pt x="193343" y="442418"/>
                      <a:pt x="226325" y="442987"/>
                      <a:pt x="259307" y="443556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Forma livre 30"/>
              <p:cNvSpPr/>
              <p:nvPr/>
            </p:nvSpPr>
            <p:spPr>
              <a:xfrm>
                <a:off x="8979169" y="3119056"/>
                <a:ext cx="766767" cy="1867342"/>
              </a:xfrm>
              <a:custGeom>
                <a:avLst/>
                <a:gdLst>
                  <a:gd name="connsiteX0" fmla="*/ 0 w 259307"/>
                  <a:gd name="connsiteY0" fmla="*/ 436732 h 443556"/>
                  <a:gd name="connsiteX1" fmla="*/ 109182 w 259307"/>
                  <a:gd name="connsiteY1" fmla="*/ 375317 h 443556"/>
                  <a:gd name="connsiteX2" fmla="*/ 163773 w 259307"/>
                  <a:gd name="connsiteY2" fmla="*/ 3 h 443556"/>
                  <a:gd name="connsiteX3" fmla="*/ 177421 w 259307"/>
                  <a:gd name="connsiteY3" fmla="*/ 368493 h 443556"/>
                  <a:gd name="connsiteX4" fmla="*/ 259307 w 259307"/>
                  <a:gd name="connsiteY4" fmla="*/ 443556 h 44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07" h="443556">
                    <a:moveTo>
                      <a:pt x="0" y="436732"/>
                    </a:moveTo>
                    <a:cubicBezTo>
                      <a:pt x="40943" y="442418"/>
                      <a:pt x="81887" y="448105"/>
                      <a:pt x="109182" y="375317"/>
                    </a:cubicBezTo>
                    <a:cubicBezTo>
                      <a:pt x="136477" y="302529"/>
                      <a:pt x="152400" y="1140"/>
                      <a:pt x="163773" y="3"/>
                    </a:cubicBezTo>
                    <a:cubicBezTo>
                      <a:pt x="175146" y="-1134"/>
                      <a:pt x="161499" y="294568"/>
                      <a:pt x="177421" y="368493"/>
                    </a:cubicBezTo>
                    <a:cubicBezTo>
                      <a:pt x="193343" y="442418"/>
                      <a:pt x="226325" y="442987"/>
                      <a:pt x="259307" y="443556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5" name="Agrupar 214"/>
              <p:cNvGrpSpPr/>
              <p:nvPr/>
            </p:nvGrpSpPr>
            <p:grpSpPr>
              <a:xfrm>
                <a:off x="8438488" y="2930367"/>
                <a:ext cx="683232" cy="4141930"/>
                <a:chOff x="5272868" y="2807053"/>
                <a:chExt cx="683232" cy="4141930"/>
              </a:xfrm>
            </p:grpSpPr>
            <p:sp>
              <p:nvSpPr>
                <p:cNvPr id="216" name="Arco 215"/>
                <p:cNvSpPr/>
                <p:nvPr/>
              </p:nvSpPr>
              <p:spPr>
                <a:xfrm>
                  <a:off x="5280250" y="2807053"/>
                  <a:ext cx="675850" cy="4141930"/>
                </a:xfrm>
                <a:prstGeom prst="arc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0" name="Arco 219"/>
                <p:cNvSpPr/>
                <p:nvPr/>
              </p:nvSpPr>
              <p:spPr>
                <a:xfrm>
                  <a:off x="5272868" y="2807053"/>
                  <a:ext cx="675850" cy="4141930"/>
                </a:xfrm>
                <a:prstGeom prst="arc">
                  <a:avLst>
                    <a:gd name="adj1" fmla="val 10689832"/>
                    <a:gd name="adj2" fmla="val 16189078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221" name="Agrupar 220"/>
              <p:cNvGrpSpPr/>
              <p:nvPr/>
            </p:nvGrpSpPr>
            <p:grpSpPr>
              <a:xfrm>
                <a:off x="9128701" y="2930367"/>
                <a:ext cx="683232" cy="4141930"/>
                <a:chOff x="5272868" y="2807053"/>
                <a:chExt cx="683232" cy="4141930"/>
              </a:xfrm>
            </p:grpSpPr>
            <p:sp>
              <p:nvSpPr>
                <p:cNvPr id="222" name="Arco 221"/>
                <p:cNvSpPr/>
                <p:nvPr/>
              </p:nvSpPr>
              <p:spPr>
                <a:xfrm>
                  <a:off x="5280250" y="2807053"/>
                  <a:ext cx="675850" cy="4141930"/>
                </a:xfrm>
                <a:prstGeom prst="arc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3" name="Arco 222"/>
                <p:cNvSpPr/>
                <p:nvPr/>
              </p:nvSpPr>
              <p:spPr>
                <a:xfrm>
                  <a:off x="5272868" y="2807053"/>
                  <a:ext cx="675850" cy="4141930"/>
                </a:xfrm>
                <a:prstGeom prst="arc">
                  <a:avLst>
                    <a:gd name="adj1" fmla="val 10689832"/>
                    <a:gd name="adj2" fmla="val 16189078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24" name="Forma livre 26"/>
              <p:cNvSpPr/>
              <p:nvPr/>
            </p:nvSpPr>
            <p:spPr>
              <a:xfrm>
                <a:off x="6924479" y="3108910"/>
                <a:ext cx="766767" cy="1867342"/>
              </a:xfrm>
              <a:custGeom>
                <a:avLst/>
                <a:gdLst>
                  <a:gd name="connsiteX0" fmla="*/ 0 w 259307"/>
                  <a:gd name="connsiteY0" fmla="*/ 436732 h 443556"/>
                  <a:gd name="connsiteX1" fmla="*/ 109182 w 259307"/>
                  <a:gd name="connsiteY1" fmla="*/ 375317 h 443556"/>
                  <a:gd name="connsiteX2" fmla="*/ 163773 w 259307"/>
                  <a:gd name="connsiteY2" fmla="*/ 3 h 443556"/>
                  <a:gd name="connsiteX3" fmla="*/ 177421 w 259307"/>
                  <a:gd name="connsiteY3" fmla="*/ 368493 h 443556"/>
                  <a:gd name="connsiteX4" fmla="*/ 259307 w 259307"/>
                  <a:gd name="connsiteY4" fmla="*/ 443556 h 44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07" h="443556">
                    <a:moveTo>
                      <a:pt x="0" y="436732"/>
                    </a:moveTo>
                    <a:cubicBezTo>
                      <a:pt x="40943" y="442418"/>
                      <a:pt x="81887" y="448105"/>
                      <a:pt x="109182" y="375317"/>
                    </a:cubicBezTo>
                    <a:cubicBezTo>
                      <a:pt x="136477" y="302529"/>
                      <a:pt x="152400" y="1140"/>
                      <a:pt x="163773" y="3"/>
                    </a:cubicBezTo>
                    <a:cubicBezTo>
                      <a:pt x="175146" y="-1134"/>
                      <a:pt x="161499" y="294568"/>
                      <a:pt x="177421" y="368493"/>
                    </a:cubicBezTo>
                    <a:cubicBezTo>
                      <a:pt x="193343" y="442418"/>
                      <a:pt x="226325" y="442987"/>
                      <a:pt x="259307" y="443556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Forma livre 30"/>
              <p:cNvSpPr/>
              <p:nvPr/>
            </p:nvSpPr>
            <p:spPr>
              <a:xfrm>
                <a:off x="7589644" y="3105852"/>
                <a:ext cx="766767" cy="1867342"/>
              </a:xfrm>
              <a:custGeom>
                <a:avLst/>
                <a:gdLst>
                  <a:gd name="connsiteX0" fmla="*/ 0 w 259307"/>
                  <a:gd name="connsiteY0" fmla="*/ 436732 h 443556"/>
                  <a:gd name="connsiteX1" fmla="*/ 109182 w 259307"/>
                  <a:gd name="connsiteY1" fmla="*/ 375317 h 443556"/>
                  <a:gd name="connsiteX2" fmla="*/ 163773 w 259307"/>
                  <a:gd name="connsiteY2" fmla="*/ 3 h 443556"/>
                  <a:gd name="connsiteX3" fmla="*/ 177421 w 259307"/>
                  <a:gd name="connsiteY3" fmla="*/ 368493 h 443556"/>
                  <a:gd name="connsiteX4" fmla="*/ 259307 w 259307"/>
                  <a:gd name="connsiteY4" fmla="*/ 443556 h 44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07" h="443556">
                    <a:moveTo>
                      <a:pt x="0" y="436732"/>
                    </a:moveTo>
                    <a:cubicBezTo>
                      <a:pt x="40943" y="442418"/>
                      <a:pt x="81887" y="448105"/>
                      <a:pt x="109182" y="375317"/>
                    </a:cubicBezTo>
                    <a:cubicBezTo>
                      <a:pt x="136477" y="302529"/>
                      <a:pt x="152400" y="1140"/>
                      <a:pt x="163773" y="3"/>
                    </a:cubicBezTo>
                    <a:cubicBezTo>
                      <a:pt x="175146" y="-1134"/>
                      <a:pt x="161499" y="294568"/>
                      <a:pt x="177421" y="368493"/>
                    </a:cubicBezTo>
                    <a:cubicBezTo>
                      <a:pt x="193343" y="442418"/>
                      <a:pt x="226325" y="442987"/>
                      <a:pt x="259307" y="443556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7" name="Agrupar 256"/>
              <p:cNvGrpSpPr/>
              <p:nvPr/>
            </p:nvGrpSpPr>
            <p:grpSpPr>
              <a:xfrm>
                <a:off x="7048963" y="2917163"/>
                <a:ext cx="683232" cy="4141930"/>
                <a:chOff x="5272868" y="2807053"/>
                <a:chExt cx="683232" cy="4141930"/>
              </a:xfrm>
            </p:grpSpPr>
            <p:sp>
              <p:nvSpPr>
                <p:cNvPr id="258" name="Arco 257"/>
                <p:cNvSpPr/>
                <p:nvPr/>
              </p:nvSpPr>
              <p:spPr>
                <a:xfrm>
                  <a:off x="5280250" y="2807053"/>
                  <a:ext cx="675850" cy="4141930"/>
                </a:xfrm>
                <a:prstGeom prst="arc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9" name="Arco 258"/>
                <p:cNvSpPr/>
                <p:nvPr/>
              </p:nvSpPr>
              <p:spPr>
                <a:xfrm>
                  <a:off x="5272868" y="2807053"/>
                  <a:ext cx="675850" cy="4141930"/>
                </a:xfrm>
                <a:prstGeom prst="arc">
                  <a:avLst>
                    <a:gd name="adj1" fmla="val 10689832"/>
                    <a:gd name="adj2" fmla="val 16189078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260" name="Agrupar 259"/>
              <p:cNvGrpSpPr/>
              <p:nvPr/>
            </p:nvGrpSpPr>
            <p:grpSpPr>
              <a:xfrm>
                <a:off x="7739176" y="2917163"/>
                <a:ext cx="683232" cy="4141930"/>
                <a:chOff x="5272868" y="2807053"/>
                <a:chExt cx="683232" cy="4141930"/>
              </a:xfrm>
            </p:grpSpPr>
            <p:sp>
              <p:nvSpPr>
                <p:cNvPr id="261" name="Arco 260"/>
                <p:cNvSpPr/>
                <p:nvPr/>
              </p:nvSpPr>
              <p:spPr>
                <a:xfrm>
                  <a:off x="5280250" y="2807053"/>
                  <a:ext cx="675850" cy="4141930"/>
                </a:xfrm>
                <a:prstGeom prst="arc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2" name="Arco 261"/>
                <p:cNvSpPr/>
                <p:nvPr/>
              </p:nvSpPr>
              <p:spPr>
                <a:xfrm>
                  <a:off x="5272868" y="2807053"/>
                  <a:ext cx="675850" cy="4141930"/>
                </a:xfrm>
                <a:prstGeom prst="arc">
                  <a:avLst>
                    <a:gd name="adj1" fmla="val 10689832"/>
                    <a:gd name="adj2" fmla="val 16189078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63" name="Rectangle 4"/>
              <p:cNvSpPr>
                <a:spLocks noChangeArrowheads="1"/>
              </p:cNvSpPr>
              <p:nvPr/>
            </p:nvSpPr>
            <p:spPr bwMode="auto">
              <a:xfrm>
                <a:off x="7060952" y="4928072"/>
                <a:ext cx="5446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C21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4" name="Rectangle 4"/>
              <p:cNvSpPr>
                <a:spLocks noChangeArrowheads="1"/>
              </p:cNvSpPr>
              <p:nvPr/>
            </p:nvSpPr>
            <p:spPr bwMode="auto">
              <a:xfrm>
                <a:off x="7723096" y="4928072"/>
                <a:ext cx="5446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C22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5" name="Rectangle 4"/>
              <p:cNvSpPr>
                <a:spLocks noChangeArrowheads="1"/>
              </p:cNvSpPr>
              <p:nvPr/>
            </p:nvSpPr>
            <p:spPr bwMode="auto">
              <a:xfrm>
                <a:off x="8472930" y="4928072"/>
                <a:ext cx="5446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C23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6" name="Rectangle 4"/>
              <p:cNvSpPr>
                <a:spLocks noChangeArrowheads="1"/>
              </p:cNvSpPr>
              <p:nvPr/>
            </p:nvSpPr>
            <p:spPr bwMode="auto">
              <a:xfrm>
                <a:off x="9148780" y="4928072"/>
                <a:ext cx="5446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C24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84" name="Rectangle 4"/>
              <p:cNvSpPr>
                <a:spLocks noChangeArrowheads="1"/>
              </p:cNvSpPr>
              <p:nvPr/>
            </p:nvSpPr>
            <p:spPr bwMode="auto">
              <a:xfrm>
                <a:off x="7020025" y="2517875"/>
                <a:ext cx="28047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pt-BR" sz="14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Filtro Mux/</a:t>
                </a:r>
                <a:r>
                  <a:rPr lang="pt-BR" sz="1400" b="1" i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Demux</a:t>
                </a:r>
                <a:endPara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12" name="Conector de Seta Reta 11"/>
              <p:cNvCxnSpPr>
                <a:endCxn id="262" idx="2"/>
              </p:cNvCxnSpPr>
              <p:nvPr/>
            </p:nvCxnSpPr>
            <p:spPr>
              <a:xfrm>
                <a:off x="7995400" y="2725442"/>
                <a:ext cx="75124" cy="192114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8" name="Conector de Seta Reta 297"/>
          <p:cNvCxnSpPr/>
          <p:nvPr/>
        </p:nvCxnSpPr>
        <p:spPr>
          <a:xfrm>
            <a:off x="8914897" y="5814798"/>
            <a:ext cx="201357" cy="51492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0" name="Grupo 227"/>
          <p:cNvGrpSpPr/>
          <p:nvPr/>
        </p:nvGrpSpPr>
        <p:grpSpPr>
          <a:xfrm>
            <a:off x="1058934" y="1373667"/>
            <a:ext cx="121594" cy="520005"/>
            <a:chOff x="1484556" y="1583814"/>
            <a:chExt cx="307466" cy="1116700"/>
          </a:xfrm>
        </p:grpSpPr>
        <p:sp>
          <p:nvSpPr>
            <p:cNvPr id="30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2" name="Retângulo 30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3" name="Retângulo 30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5" name="Retângulo 304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6" name="Retângulo 305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7" name="Retângulo 306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8" name="Retângulo 307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9" name="Retângulo 308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0" name="Retângulo 309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1" name="Retângulo 310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2" name="Retângulo 311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26" name="Grupo 227"/>
          <p:cNvGrpSpPr/>
          <p:nvPr/>
        </p:nvGrpSpPr>
        <p:grpSpPr>
          <a:xfrm>
            <a:off x="2863638" y="1373667"/>
            <a:ext cx="121594" cy="520005"/>
            <a:chOff x="1484556" y="1583814"/>
            <a:chExt cx="307466" cy="1116700"/>
          </a:xfrm>
        </p:grpSpPr>
        <p:sp>
          <p:nvSpPr>
            <p:cNvPr id="327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8" name="Retângulo 327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9" name="Retângulo 328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0" name="Retângulo 329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1" name="Retângulo 330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2" name="Retângulo 331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3" name="Retângulo 332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4" name="Retângulo 333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5" name="Retângulo 334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6" name="Retângulo 335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7" name="Retângulo 336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38" name="Grupo 227"/>
          <p:cNvGrpSpPr/>
          <p:nvPr/>
        </p:nvGrpSpPr>
        <p:grpSpPr>
          <a:xfrm rot="10800000">
            <a:off x="2371180" y="1373667"/>
            <a:ext cx="121594" cy="520005"/>
            <a:chOff x="1484556" y="1583814"/>
            <a:chExt cx="307466" cy="1116700"/>
          </a:xfrm>
        </p:grpSpPr>
        <p:sp>
          <p:nvSpPr>
            <p:cNvPr id="339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0" name="Retângulo 339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1" name="Retângulo 340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2" name="Retângulo 341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3" name="Retângulo 342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4" name="Retângulo 343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5" name="Retângulo 344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6" name="Retângulo 345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7" name="Retângulo 346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8" name="Retângulo 347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9" name="Retângulo 348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50" name="Grupo 227"/>
          <p:cNvGrpSpPr/>
          <p:nvPr/>
        </p:nvGrpSpPr>
        <p:grpSpPr>
          <a:xfrm>
            <a:off x="4665982" y="1373667"/>
            <a:ext cx="121594" cy="520005"/>
            <a:chOff x="1484556" y="1583814"/>
            <a:chExt cx="307466" cy="1116700"/>
          </a:xfrm>
        </p:grpSpPr>
        <p:sp>
          <p:nvSpPr>
            <p:cNvPr id="35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2" name="Retângulo 35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3" name="Retângulo 35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4" name="Retângulo 353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5" name="Retângulo 354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6" name="Retângulo 355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7" name="Retângulo 356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8" name="Retângulo 357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9" name="Retângulo 358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0" name="Retângulo 359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1" name="Retângulo 360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62" name="Grupo 227"/>
          <p:cNvGrpSpPr/>
          <p:nvPr/>
        </p:nvGrpSpPr>
        <p:grpSpPr>
          <a:xfrm rot="10800000">
            <a:off x="4173524" y="1373667"/>
            <a:ext cx="121594" cy="520005"/>
            <a:chOff x="1484556" y="1583814"/>
            <a:chExt cx="307466" cy="1116700"/>
          </a:xfrm>
        </p:grpSpPr>
        <p:sp>
          <p:nvSpPr>
            <p:cNvPr id="363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4" name="Retângulo 363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5" name="Retângulo 364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6" name="Retângulo 365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7" name="Retângulo 366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8" name="Retângulo 367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9" name="Retângulo 368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0" name="Retângulo 369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1" name="Retângulo 370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2" name="Retângulo 371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3" name="Retângulo 372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4" name="Grupo 227"/>
          <p:cNvGrpSpPr/>
          <p:nvPr/>
        </p:nvGrpSpPr>
        <p:grpSpPr>
          <a:xfrm>
            <a:off x="6464850" y="1373667"/>
            <a:ext cx="121594" cy="520005"/>
            <a:chOff x="1484556" y="1583814"/>
            <a:chExt cx="307466" cy="1116700"/>
          </a:xfrm>
        </p:grpSpPr>
        <p:sp>
          <p:nvSpPr>
            <p:cNvPr id="375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6" name="Retângulo 375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7" name="Retângulo 376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8" name="Retângulo 377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9" name="Retângulo 378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0" name="Retângulo 379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1" name="Retângulo 380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2" name="Retângulo 381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3" name="Retângulo 382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4" name="Retângulo 383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5" name="Retângulo 384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86" name="Grupo 227"/>
          <p:cNvGrpSpPr/>
          <p:nvPr/>
        </p:nvGrpSpPr>
        <p:grpSpPr>
          <a:xfrm rot="10800000">
            <a:off x="5972392" y="1373667"/>
            <a:ext cx="121594" cy="520005"/>
            <a:chOff x="1484556" y="1583814"/>
            <a:chExt cx="307466" cy="1116700"/>
          </a:xfrm>
        </p:grpSpPr>
        <p:sp>
          <p:nvSpPr>
            <p:cNvPr id="387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8" name="Retângulo 387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9" name="Retângulo 388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0" name="Retângulo 389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1" name="Retângulo 390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2" name="Retângulo 391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3" name="Retângulo 392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4" name="Retângulo 393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5" name="Retângulo 394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6" name="Retângulo 395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7" name="Retângulo 396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98" name="Grupo 227"/>
          <p:cNvGrpSpPr/>
          <p:nvPr/>
        </p:nvGrpSpPr>
        <p:grpSpPr>
          <a:xfrm>
            <a:off x="8265934" y="1373667"/>
            <a:ext cx="121594" cy="520005"/>
            <a:chOff x="1484556" y="1583814"/>
            <a:chExt cx="307466" cy="1116700"/>
          </a:xfrm>
        </p:grpSpPr>
        <p:sp>
          <p:nvSpPr>
            <p:cNvPr id="399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0" name="Retângulo 399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1" name="Retângulo 400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2" name="Retângulo 401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3" name="Retângulo 402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4" name="Retângulo 403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5" name="Retângulo 404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6" name="Retângulo 405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7" name="Retângulo 406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8" name="Retângulo 407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9" name="Retângulo 408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10" name="Grupo 227"/>
          <p:cNvGrpSpPr/>
          <p:nvPr/>
        </p:nvGrpSpPr>
        <p:grpSpPr>
          <a:xfrm rot="10800000">
            <a:off x="7773476" y="1373667"/>
            <a:ext cx="121594" cy="520005"/>
            <a:chOff x="1484556" y="1583814"/>
            <a:chExt cx="307466" cy="1116700"/>
          </a:xfrm>
        </p:grpSpPr>
        <p:sp>
          <p:nvSpPr>
            <p:cNvPr id="41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2" name="Retângulo 41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3" name="Retângulo 41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4" name="Retângulo 413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5" name="Retângulo 414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6" name="Retângulo 415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7" name="Retângulo 416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8" name="Retângulo 417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9" name="Retângulo 418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0" name="Retângulo 419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1" name="Retângulo 420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34" name="Grupo 227"/>
          <p:cNvGrpSpPr/>
          <p:nvPr/>
        </p:nvGrpSpPr>
        <p:grpSpPr>
          <a:xfrm rot="10800000">
            <a:off x="9570822" y="1373667"/>
            <a:ext cx="121594" cy="520005"/>
            <a:chOff x="1484556" y="1583814"/>
            <a:chExt cx="307466" cy="1116700"/>
          </a:xfrm>
        </p:grpSpPr>
        <p:sp>
          <p:nvSpPr>
            <p:cNvPr id="435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6" name="Retângulo 435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7" name="Retângulo 436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8" name="Retângulo 437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9" name="Retângulo 438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0" name="Retângulo 439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1" name="Retângulo 440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2" name="Retângulo 441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3" name="Retângulo 442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4" name="Retângulo 443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5" name="Retângulo 444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877711" y="2261376"/>
            <a:ext cx="3537459" cy="534975"/>
            <a:chOff x="859803" y="2386541"/>
            <a:chExt cx="3537459" cy="534975"/>
          </a:xfrm>
        </p:grpSpPr>
        <p:grpSp>
          <p:nvGrpSpPr>
            <p:cNvPr id="459" name="Grupo 227"/>
            <p:cNvGrpSpPr/>
            <p:nvPr/>
          </p:nvGrpSpPr>
          <p:grpSpPr>
            <a:xfrm>
              <a:off x="2857995" y="2401511"/>
              <a:ext cx="121594" cy="520005"/>
              <a:chOff x="1484556" y="1583814"/>
              <a:chExt cx="307466" cy="1116700"/>
            </a:xfrm>
          </p:grpSpPr>
          <p:sp>
            <p:nvSpPr>
              <p:cNvPr id="460" name="Trapezóide 96"/>
              <p:cNvSpPr/>
              <p:nvPr/>
            </p:nvSpPr>
            <p:spPr>
              <a:xfrm rot="5400000">
                <a:off x="1079937" y="2034152"/>
                <a:ext cx="1116700" cy="216024"/>
              </a:xfrm>
              <a:prstGeom prst="trapezoid">
                <a:avLst>
                  <a:gd name="adj" fmla="val 7443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1" name="Retângulo 460"/>
              <p:cNvSpPr/>
              <p:nvPr/>
            </p:nvSpPr>
            <p:spPr>
              <a:xfrm>
                <a:off x="1484556" y="1655393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2" name="Retângulo 461"/>
              <p:cNvSpPr/>
              <p:nvPr/>
            </p:nvSpPr>
            <p:spPr>
              <a:xfrm>
                <a:off x="1484556" y="1786047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3" name="Retângulo 462"/>
              <p:cNvSpPr/>
              <p:nvPr/>
            </p:nvSpPr>
            <p:spPr>
              <a:xfrm>
                <a:off x="1484556" y="1916702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4" name="Retângulo 463"/>
              <p:cNvSpPr/>
              <p:nvPr/>
            </p:nvSpPr>
            <p:spPr>
              <a:xfrm>
                <a:off x="1484556" y="2047357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5" name="Retângulo 464"/>
              <p:cNvSpPr/>
              <p:nvPr/>
            </p:nvSpPr>
            <p:spPr>
              <a:xfrm>
                <a:off x="1484556" y="217777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6" name="Retângulo 465"/>
              <p:cNvSpPr/>
              <p:nvPr/>
            </p:nvSpPr>
            <p:spPr>
              <a:xfrm>
                <a:off x="1484556" y="230843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7" name="Retângulo 466"/>
              <p:cNvSpPr/>
              <p:nvPr/>
            </p:nvSpPr>
            <p:spPr>
              <a:xfrm>
                <a:off x="1484556" y="243908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8" name="Retângulo 467"/>
              <p:cNvSpPr/>
              <p:nvPr/>
            </p:nvSpPr>
            <p:spPr>
              <a:xfrm>
                <a:off x="1484556" y="2567213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9" name="Retângulo 468"/>
              <p:cNvSpPr/>
              <p:nvPr/>
            </p:nvSpPr>
            <p:spPr>
              <a:xfrm>
                <a:off x="1746303" y="1913733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70" name="Retângulo 469"/>
              <p:cNvSpPr/>
              <p:nvPr/>
            </p:nvSpPr>
            <p:spPr>
              <a:xfrm>
                <a:off x="1746303" y="2328262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471" name="CaixaDeTexto 470"/>
            <p:cNvSpPr txBox="1"/>
            <p:nvPr/>
          </p:nvSpPr>
          <p:spPr>
            <a:xfrm>
              <a:off x="859803" y="2386541"/>
              <a:ext cx="199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dirty="0" smtClean="0"/>
                <a:t>Total de elementos filtrantes na rota: </a:t>
              </a:r>
              <a:endParaRPr lang="pt-BR" sz="1400" dirty="0"/>
            </a:p>
          </p:txBody>
        </p:sp>
        <p:sp>
          <p:nvSpPr>
            <p:cNvPr id="472" name="CaixaDeTexto 471"/>
            <p:cNvSpPr txBox="1"/>
            <p:nvPr/>
          </p:nvSpPr>
          <p:spPr>
            <a:xfrm>
              <a:off x="2950342" y="2388213"/>
              <a:ext cx="1446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10 unidades Mux/</a:t>
              </a:r>
              <a:r>
                <a:rPr lang="pt-BR" sz="1400" dirty="0" err="1" smtClean="0"/>
                <a:t>Demux</a:t>
              </a:r>
              <a:endParaRPr lang="pt-BR" sz="1400" dirty="0"/>
            </a:p>
          </p:txBody>
        </p:sp>
      </p:grpSp>
      <p:sp>
        <p:nvSpPr>
          <p:cNvPr id="473" name="Retângulo 472"/>
          <p:cNvSpPr/>
          <p:nvPr/>
        </p:nvSpPr>
        <p:spPr>
          <a:xfrm>
            <a:off x="2970436" y="3824343"/>
            <a:ext cx="3235686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/>
              <a:t>Mux/</a:t>
            </a:r>
            <a:r>
              <a:rPr lang="pt-BR" sz="1800" b="1" dirty="0" err="1" smtClean="0"/>
              <a:t>Demux</a:t>
            </a:r>
            <a:endParaRPr lang="pt-BR" sz="1800" b="1" dirty="0" smtClean="0"/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Junta e separa os canais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Isolamento entre as frequências 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Elemento filtrante</a:t>
            </a:r>
          </a:p>
          <a:p>
            <a:pPr marL="180975" lvl="1">
              <a:spcBef>
                <a:spcPts val="800"/>
              </a:spcBef>
            </a:pP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prstClr val="black"/>
              </a:solidFill>
            </a:endParaRPr>
          </a:p>
        </p:txBody>
      </p:sp>
      <p:sp>
        <p:nvSpPr>
          <p:cNvPr id="27" name="Chave Direita 26"/>
          <p:cNvSpPr/>
          <p:nvPr/>
        </p:nvSpPr>
        <p:spPr>
          <a:xfrm rot="5400000">
            <a:off x="5222920" y="-2291564"/>
            <a:ext cx="299293" cy="8678202"/>
          </a:xfrm>
          <a:prstGeom prst="rightBrace">
            <a:avLst>
              <a:gd name="adj1" fmla="val 8333"/>
              <a:gd name="adj2" fmla="val 7806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8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tângulo 248"/>
          <p:cNvSpPr/>
          <p:nvPr/>
        </p:nvSpPr>
        <p:spPr>
          <a:xfrm>
            <a:off x="3499313" y="902063"/>
            <a:ext cx="1319767" cy="596105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1" name="Retângulo 250"/>
          <p:cNvSpPr/>
          <p:nvPr/>
        </p:nvSpPr>
        <p:spPr>
          <a:xfrm>
            <a:off x="7116610" y="902063"/>
            <a:ext cx="1319767" cy="596105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52927" y="902063"/>
            <a:ext cx="1319767" cy="596105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/>
          <p:cNvSpPr/>
          <p:nvPr/>
        </p:nvSpPr>
        <p:spPr>
          <a:xfrm>
            <a:off x="450156" y="3564607"/>
            <a:ext cx="1107440" cy="16015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mudou </a:t>
            </a:r>
            <a:r>
              <a:rPr lang="pt-BR" dirty="0" smtClean="0"/>
              <a:t>para canais coerentes de 200G+?</a:t>
            </a:r>
            <a:endParaRPr lang="pt-BR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382488" y="900311"/>
            <a:ext cx="9904785" cy="1813850"/>
            <a:chOff x="382488" y="1116335"/>
            <a:chExt cx="9904785" cy="1813850"/>
          </a:xfrm>
        </p:grpSpPr>
        <p:grpSp>
          <p:nvGrpSpPr>
            <p:cNvPr id="121" name="Agrupar 120">
              <a:extLst>
                <a:ext uri="{FF2B5EF4-FFF2-40B4-BE49-F238E27FC236}">
                  <a16:creationId xmlns:a16="http://schemas.microsoft.com/office/drawing/2014/main" id="{327E5779-3E30-446B-A27D-CD62C0929D9F}"/>
                </a:ext>
              </a:extLst>
            </p:cNvPr>
            <p:cNvGrpSpPr/>
            <p:nvPr/>
          </p:nvGrpSpPr>
          <p:grpSpPr>
            <a:xfrm>
              <a:off x="1890316" y="1116335"/>
              <a:ext cx="8396957" cy="1800200"/>
              <a:chOff x="1272592" y="2709535"/>
              <a:chExt cx="8810527" cy="1888864"/>
            </a:xfrm>
          </p:grpSpPr>
          <p:pic>
            <p:nvPicPr>
              <p:cNvPr id="123" name="Picture 2" descr="Resultado de imagem para QAM modulation format optical 400g">
                <a:extLst>
                  <a:ext uri="{FF2B5EF4-FFF2-40B4-BE49-F238E27FC236}">
                    <a16:creationId xmlns:a16="http://schemas.microsoft.com/office/drawing/2014/main" id="{2668386C-7427-45AC-8113-B4711BD85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78538" y="3084994"/>
                <a:ext cx="1188001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Resultado de imagem para QAM modulation format optical 400g">
                <a:extLst>
                  <a:ext uri="{FF2B5EF4-FFF2-40B4-BE49-F238E27FC236}">
                    <a16:creationId xmlns:a16="http://schemas.microsoft.com/office/drawing/2014/main" id="{DDC939E1-BCDA-4B7A-AB79-F7178F568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68483" y="3084994"/>
                <a:ext cx="1188001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Resultado de imagem para QAM modulation format optical 400g">
                <a:extLst>
                  <a:ext uri="{FF2B5EF4-FFF2-40B4-BE49-F238E27FC236}">
                    <a16:creationId xmlns:a16="http://schemas.microsoft.com/office/drawing/2014/main" id="{5A9C5F35-B9DE-46F9-BB3A-C1BBD30EC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85060" y="3084994"/>
                <a:ext cx="1128599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E641DF47-637C-4900-AF72-7E7E32DB937B}"/>
                  </a:ext>
                </a:extLst>
              </p:cNvPr>
              <p:cNvSpPr txBox="1"/>
              <p:nvPr/>
            </p:nvSpPr>
            <p:spPr>
              <a:xfrm>
                <a:off x="1281545" y="2714584"/>
                <a:ext cx="12330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b="1" dirty="0"/>
                  <a:t>DP-QPSK</a:t>
                </a:r>
                <a:endParaRPr lang="en-US" sz="1600" b="1" dirty="0"/>
              </a:p>
            </p:txBody>
          </p:sp>
          <p:sp>
            <p:nvSpPr>
              <p:cNvPr id="127" name="CaixaDeTexto 126">
                <a:extLst>
                  <a:ext uri="{FF2B5EF4-FFF2-40B4-BE49-F238E27FC236}">
                    <a16:creationId xmlns:a16="http://schemas.microsoft.com/office/drawing/2014/main" id="{D9181E45-6BC3-4513-A314-1881A2A7209E}"/>
                  </a:ext>
                </a:extLst>
              </p:cNvPr>
              <p:cNvSpPr txBox="1"/>
              <p:nvPr/>
            </p:nvSpPr>
            <p:spPr>
              <a:xfrm>
                <a:off x="3007369" y="2714584"/>
                <a:ext cx="1276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b="1"/>
                  <a:t>DP-8QAM</a:t>
                </a:r>
                <a:endParaRPr lang="en-US" sz="1600" b="1"/>
              </a:p>
            </p:txBody>
          </p:sp>
          <p:sp>
            <p:nvSpPr>
              <p:cNvPr id="128" name="CaixaDeTexto 127">
                <a:extLst>
                  <a:ext uri="{FF2B5EF4-FFF2-40B4-BE49-F238E27FC236}">
                    <a16:creationId xmlns:a16="http://schemas.microsoft.com/office/drawing/2014/main" id="{74F8E213-EE92-4791-8C74-DD03FC09874B}"/>
                  </a:ext>
                </a:extLst>
              </p:cNvPr>
              <p:cNvSpPr txBox="1"/>
              <p:nvPr/>
            </p:nvSpPr>
            <p:spPr>
              <a:xfrm>
                <a:off x="4782887" y="2709535"/>
                <a:ext cx="1422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b="1"/>
                  <a:t>DP-16QAM</a:t>
                </a:r>
                <a:endParaRPr lang="en-US" sz="1600" b="1"/>
              </a:p>
            </p:txBody>
          </p:sp>
          <p:sp>
            <p:nvSpPr>
              <p:cNvPr id="129" name="CaixaDeTexto 128">
                <a:extLst>
                  <a:ext uri="{FF2B5EF4-FFF2-40B4-BE49-F238E27FC236}">
                    <a16:creationId xmlns:a16="http://schemas.microsoft.com/office/drawing/2014/main" id="{362F89BF-2AE7-48B5-B8CB-F5F0E3EC52B9}"/>
                  </a:ext>
                </a:extLst>
              </p:cNvPr>
              <p:cNvSpPr txBox="1"/>
              <p:nvPr/>
            </p:nvSpPr>
            <p:spPr>
              <a:xfrm>
                <a:off x="1272592" y="4259845"/>
                <a:ext cx="128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4 bits/</a:t>
                </a:r>
                <a:r>
                  <a:rPr lang="pt-BR" sz="1600" dirty="0" err="1"/>
                  <a:t>sym</a:t>
                </a:r>
                <a:endParaRPr lang="en-US" sz="1600" dirty="0"/>
              </a:p>
            </p:txBody>
          </p:sp>
          <p:sp>
            <p:nvSpPr>
              <p:cNvPr id="130" name="CaixaDeTexto 129">
                <a:extLst>
                  <a:ext uri="{FF2B5EF4-FFF2-40B4-BE49-F238E27FC236}">
                    <a16:creationId xmlns:a16="http://schemas.microsoft.com/office/drawing/2014/main" id="{6E34C0CB-AF22-4117-9B1B-A76F6A0E1119}"/>
                  </a:ext>
                </a:extLst>
              </p:cNvPr>
              <p:cNvSpPr txBox="1"/>
              <p:nvPr/>
            </p:nvSpPr>
            <p:spPr>
              <a:xfrm>
                <a:off x="3042444" y="4259845"/>
                <a:ext cx="128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/>
                  <a:t>6 bits/sym</a:t>
                </a:r>
                <a:endParaRPr lang="en-US" sz="1600"/>
              </a:p>
            </p:txBody>
          </p:sp>
          <p:sp>
            <p:nvSpPr>
              <p:cNvPr id="131" name="CaixaDeTexto 130">
                <a:extLst>
                  <a:ext uri="{FF2B5EF4-FFF2-40B4-BE49-F238E27FC236}">
                    <a16:creationId xmlns:a16="http://schemas.microsoft.com/office/drawing/2014/main" id="{8D841D00-63F3-4A6E-AC28-48A12623B2F7}"/>
                  </a:ext>
                </a:extLst>
              </p:cNvPr>
              <p:cNvSpPr txBox="1"/>
              <p:nvPr/>
            </p:nvSpPr>
            <p:spPr>
              <a:xfrm>
                <a:off x="4755461" y="4259845"/>
                <a:ext cx="128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/>
                  <a:t>8 bits/sym</a:t>
                </a:r>
                <a:endParaRPr lang="en-US" sz="1600"/>
              </a:p>
            </p:txBody>
          </p:sp>
          <p:pic>
            <p:nvPicPr>
              <p:cNvPr id="132" name="Imagem 131">
                <a:extLst>
                  <a:ext uri="{FF2B5EF4-FFF2-40B4-BE49-F238E27FC236}">
                    <a16:creationId xmlns:a16="http://schemas.microsoft.com/office/drawing/2014/main" id="{141A9FD2-C100-42D9-A18A-E9EF6933E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19167" y="3084994"/>
                <a:ext cx="1176810" cy="1188000"/>
              </a:xfrm>
              <a:prstGeom prst="rect">
                <a:avLst/>
              </a:prstGeom>
            </p:spPr>
          </p:pic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C411B53C-1FC3-4A1B-A2B7-27BC739A3118}"/>
                  </a:ext>
                </a:extLst>
              </p:cNvPr>
              <p:cNvSpPr txBox="1"/>
              <p:nvPr/>
            </p:nvSpPr>
            <p:spPr>
              <a:xfrm>
                <a:off x="6721911" y="2721257"/>
                <a:ext cx="1422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b="1"/>
                  <a:t>DP-32QAM</a:t>
                </a:r>
                <a:endParaRPr lang="en-US" sz="1600" b="1"/>
              </a:p>
            </p:txBody>
          </p:sp>
          <p:sp>
            <p:nvSpPr>
              <p:cNvPr id="134" name="CaixaDeTexto 133">
                <a:extLst>
                  <a:ext uri="{FF2B5EF4-FFF2-40B4-BE49-F238E27FC236}">
                    <a16:creationId xmlns:a16="http://schemas.microsoft.com/office/drawing/2014/main" id="{F69073B9-8D68-44B0-BE87-F27BCFD9A04B}"/>
                  </a:ext>
                </a:extLst>
              </p:cNvPr>
              <p:cNvSpPr txBox="1"/>
              <p:nvPr/>
            </p:nvSpPr>
            <p:spPr>
              <a:xfrm>
                <a:off x="6714457" y="4259845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/>
                  <a:t>10 bits/sym</a:t>
                </a:r>
                <a:endParaRPr lang="en-US" sz="1600"/>
              </a:p>
            </p:txBody>
          </p:sp>
          <p:pic>
            <p:nvPicPr>
              <p:cNvPr id="136" name="Imagem 135">
                <a:extLst>
                  <a:ext uri="{FF2B5EF4-FFF2-40B4-BE49-F238E27FC236}">
                    <a16:creationId xmlns:a16="http://schemas.microsoft.com/office/drawing/2014/main" id="{3BD09BF8-C8E6-4E0D-8B0F-17FC56898F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40481" y="3090589"/>
                <a:ext cx="1214731" cy="1122507"/>
              </a:xfrm>
              <a:prstGeom prst="rect">
                <a:avLst/>
              </a:prstGeom>
            </p:spPr>
          </p:pic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D0D032A0-6A69-4D46-91E1-B9CBC0DBB6D6}"/>
                  </a:ext>
                </a:extLst>
              </p:cNvPr>
              <p:cNvSpPr txBox="1"/>
              <p:nvPr/>
            </p:nvSpPr>
            <p:spPr>
              <a:xfrm>
                <a:off x="8660935" y="2725911"/>
                <a:ext cx="1422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b="1" dirty="0"/>
                  <a:t>DP-64QAM</a:t>
                </a:r>
                <a:endParaRPr lang="en-US" sz="1600" b="1" dirty="0"/>
              </a:p>
            </p:txBody>
          </p:sp>
          <p:sp>
            <p:nvSpPr>
              <p:cNvPr id="138" name="CaixaDeTexto 137">
                <a:extLst>
                  <a:ext uri="{FF2B5EF4-FFF2-40B4-BE49-F238E27FC236}">
                    <a16:creationId xmlns:a16="http://schemas.microsoft.com/office/drawing/2014/main" id="{65ECA001-A2BF-4494-8353-FAE9E220ED4E}"/>
                  </a:ext>
                </a:extLst>
              </p:cNvPr>
              <p:cNvSpPr txBox="1"/>
              <p:nvPr/>
            </p:nvSpPr>
            <p:spPr>
              <a:xfrm>
                <a:off x="8659068" y="4257493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/>
                  <a:t>12 bits/sym</a:t>
                </a:r>
                <a:endParaRPr lang="en-US" sz="1600"/>
              </a:p>
            </p:txBody>
          </p:sp>
        </p:grpSp>
        <p:cxnSp>
          <p:nvCxnSpPr>
            <p:cNvPr id="148" name="Conector reto 147"/>
            <p:cNvCxnSpPr/>
            <p:nvPr/>
          </p:nvCxnSpPr>
          <p:spPr>
            <a:xfrm>
              <a:off x="508513" y="2559408"/>
              <a:ext cx="1049083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de seta reta 28"/>
            <p:cNvCxnSpPr/>
            <p:nvPr/>
          </p:nvCxnSpPr>
          <p:spPr>
            <a:xfrm flipV="1">
              <a:off x="508381" y="1206773"/>
              <a:ext cx="0" cy="135674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Forma livre 62"/>
            <p:cNvSpPr/>
            <p:nvPr/>
          </p:nvSpPr>
          <p:spPr>
            <a:xfrm>
              <a:off x="551438" y="1494805"/>
              <a:ext cx="863077" cy="1033680"/>
            </a:xfrm>
            <a:custGeom>
              <a:avLst/>
              <a:gdLst>
                <a:gd name="connsiteX0" fmla="*/ 0 w 5172075"/>
                <a:gd name="connsiteY0" fmla="*/ 942975 h 942975"/>
                <a:gd name="connsiteX1" fmla="*/ 523875 w 5172075"/>
                <a:gd name="connsiteY1" fmla="*/ 942975 h 942975"/>
                <a:gd name="connsiteX2" fmla="*/ 523875 w 5172075"/>
                <a:gd name="connsiteY2" fmla="*/ 0 h 942975"/>
                <a:gd name="connsiteX3" fmla="*/ 1038225 w 5172075"/>
                <a:gd name="connsiteY3" fmla="*/ 0 h 942975"/>
                <a:gd name="connsiteX4" fmla="*/ 2076450 w 5172075"/>
                <a:gd name="connsiteY4" fmla="*/ 0 h 942975"/>
                <a:gd name="connsiteX5" fmla="*/ 2076450 w 5172075"/>
                <a:gd name="connsiteY5" fmla="*/ 942975 h 942975"/>
                <a:gd name="connsiteX6" fmla="*/ 2590800 w 5172075"/>
                <a:gd name="connsiteY6" fmla="*/ 942975 h 942975"/>
                <a:gd name="connsiteX7" fmla="*/ 2590800 w 5172075"/>
                <a:gd name="connsiteY7" fmla="*/ 0 h 942975"/>
                <a:gd name="connsiteX8" fmla="*/ 3105150 w 5172075"/>
                <a:gd name="connsiteY8" fmla="*/ 0 h 942975"/>
                <a:gd name="connsiteX9" fmla="*/ 3105150 w 5172075"/>
                <a:gd name="connsiteY9" fmla="*/ 942975 h 942975"/>
                <a:gd name="connsiteX10" fmla="*/ 3619500 w 5172075"/>
                <a:gd name="connsiteY10" fmla="*/ 942975 h 942975"/>
                <a:gd name="connsiteX11" fmla="*/ 4124325 w 5172075"/>
                <a:gd name="connsiteY11" fmla="*/ 942975 h 942975"/>
                <a:gd name="connsiteX12" fmla="*/ 4124325 w 5172075"/>
                <a:gd name="connsiteY12" fmla="*/ 0 h 942975"/>
                <a:gd name="connsiteX13" fmla="*/ 4648200 w 5172075"/>
                <a:gd name="connsiteY13" fmla="*/ 0 h 942975"/>
                <a:gd name="connsiteX14" fmla="*/ 4657725 w 5172075"/>
                <a:gd name="connsiteY14" fmla="*/ 942975 h 942975"/>
                <a:gd name="connsiteX15" fmla="*/ 5172075 w 5172075"/>
                <a:gd name="connsiteY15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72075" h="942975">
                  <a:moveTo>
                    <a:pt x="0" y="942975"/>
                  </a:moveTo>
                  <a:lnTo>
                    <a:pt x="523875" y="942975"/>
                  </a:lnTo>
                  <a:lnTo>
                    <a:pt x="523875" y="0"/>
                  </a:lnTo>
                  <a:lnTo>
                    <a:pt x="1038225" y="0"/>
                  </a:lnTo>
                  <a:lnTo>
                    <a:pt x="2076450" y="0"/>
                  </a:lnTo>
                  <a:lnTo>
                    <a:pt x="2076450" y="942975"/>
                  </a:lnTo>
                  <a:lnTo>
                    <a:pt x="2590800" y="942975"/>
                  </a:lnTo>
                  <a:lnTo>
                    <a:pt x="2590800" y="0"/>
                  </a:lnTo>
                  <a:lnTo>
                    <a:pt x="3105150" y="0"/>
                  </a:lnTo>
                  <a:lnTo>
                    <a:pt x="3105150" y="942975"/>
                  </a:lnTo>
                  <a:lnTo>
                    <a:pt x="3619500" y="942975"/>
                  </a:lnTo>
                  <a:lnTo>
                    <a:pt x="4124325" y="942975"/>
                  </a:lnTo>
                  <a:lnTo>
                    <a:pt x="4124325" y="0"/>
                  </a:lnTo>
                  <a:lnTo>
                    <a:pt x="4648200" y="0"/>
                  </a:lnTo>
                  <a:lnTo>
                    <a:pt x="4657725" y="942975"/>
                  </a:lnTo>
                  <a:lnTo>
                    <a:pt x="5172075" y="942975"/>
                  </a:lnTo>
                </a:path>
              </a:pathLst>
            </a:custGeom>
            <a:ln w="19050">
              <a:solidFill>
                <a:srgbClr val="FF33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3" name="CaixaDeTexto 172">
              <a:extLst>
                <a:ext uri="{FF2B5EF4-FFF2-40B4-BE49-F238E27FC236}">
                  <a16:creationId xmlns:a16="http://schemas.microsoft.com/office/drawing/2014/main" id="{E641DF47-637C-4900-AF72-7E7E32DB937B}"/>
                </a:ext>
              </a:extLst>
            </p:cNvPr>
            <p:cNvSpPr txBox="1"/>
            <p:nvPr/>
          </p:nvSpPr>
          <p:spPr>
            <a:xfrm>
              <a:off x="664975" y="1123199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/>
                <a:t>OOK</a:t>
              </a:r>
              <a:endParaRPr lang="en-US" sz="1600" b="1" dirty="0"/>
            </a:p>
          </p:txBody>
        </p:sp>
        <p:sp>
          <p:nvSpPr>
            <p:cNvPr id="174" name="CaixaDeTexto 173">
              <a:extLst>
                <a:ext uri="{FF2B5EF4-FFF2-40B4-BE49-F238E27FC236}">
                  <a16:creationId xmlns:a16="http://schemas.microsoft.com/office/drawing/2014/main" id="{362F89BF-2AE7-48B5-B8CB-F5F0E3EC52B9}"/>
                </a:ext>
              </a:extLst>
            </p:cNvPr>
            <p:cNvSpPr txBox="1"/>
            <p:nvPr/>
          </p:nvSpPr>
          <p:spPr>
            <a:xfrm>
              <a:off x="382488" y="2591631"/>
              <a:ext cx="1281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</a:t>
              </a:r>
              <a:r>
                <a:rPr lang="pt-BR" sz="1600" dirty="0"/>
                <a:t>bits/</a:t>
              </a:r>
              <a:r>
                <a:rPr lang="pt-BR" sz="1600" dirty="0" err="1"/>
                <a:t>sym</a:t>
              </a:r>
              <a:endParaRPr lang="en-US" sz="1600" dirty="0"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75" y="2772519"/>
            <a:ext cx="590963" cy="1477408"/>
          </a:xfrm>
          <a:prstGeom prst="rect">
            <a:avLst/>
          </a:prstGeom>
        </p:spPr>
      </p:pic>
      <p:sp>
        <p:nvSpPr>
          <p:cNvPr id="238" name="Paralelogramo 237"/>
          <p:cNvSpPr/>
          <p:nvPr/>
        </p:nvSpPr>
        <p:spPr>
          <a:xfrm>
            <a:off x="1975055" y="4140671"/>
            <a:ext cx="1107440" cy="160152"/>
          </a:xfrm>
          <a:prstGeom prst="parallelogram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667" y="2834853"/>
            <a:ext cx="610397" cy="1837549"/>
          </a:xfrm>
          <a:prstGeom prst="rect">
            <a:avLst/>
          </a:prstGeom>
        </p:spPr>
      </p:pic>
      <p:sp>
        <p:nvSpPr>
          <p:cNvPr id="240" name="Rectangle 3"/>
          <p:cNvSpPr txBox="1">
            <a:spLocks noChangeArrowheads="1"/>
          </p:cNvSpPr>
          <p:nvPr/>
        </p:nvSpPr>
        <p:spPr>
          <a:xfrm>
            <a:off x="1708723" y="4227357"/>
            <a:ext cx="856081" cy="390722"/>
          </a:xfrm>
          <a:prstGeom prst="rect">
            <a:avLst/>
          </a:prstGeom>
        </p:spPr>
        <p:txBody>
          <a:bodyPr/>
          <a:lstStyle/>
          <a:p>
            <a:pPr marR="0" lvl="0" algn="ctr" defTabSz="838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100G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1975054" y="4046356"/>
            <a:ext cx="4523775" cy="1390459"/>
            <a:chOff x="1975054" y="4202923"/>
            <a:chExt cx="4523775" cy="1390459"/>
          </a:xfrm>
        </p:grpSpPr>
        <p:sp>
          <p:nvSpPr>
            <p:cNvPr id="241" name="Paralelogramo 240"/>
            <p:cNvSpPr/>
            <p:nvPr/>
          </p:nvSpPr>
          <p:spPr>
            <a:xfrm>
              <a:off x="1975054" y="5220791"/>
              <a:ext cx="2867590" cy="160152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619" y="4202923"/>
              <a:ext cx="531925" cy="1390459"/>
            </a:xfrm>
            <a:prstGeom prst="rect">
              <a:avLst/>
            </a:prstGeom>
          </p:spPr>
        </p:pic>
        <p:sp>
          <p:nvSpPr>
            <p:cNvPr id="252" name="Paralelogramo 251"/>
            <p:cNvSpPr/>
            <p:nvPr/>
          </p:nvSpPr>
          <p:spPr>
            <a:xfrm>
              <a:off x="4798074" y="5220791"/>
              <a:ext cx="1700755" cy="160152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3" name="Rectangle 3"/>
            <p:cNvSpPr txBox="1">
              <a:spLocks noChangeArrowheads="1"/>
            </p:cNvSpPr>
            <p:nvPr/>
          </p:nvSpPr>
          <p:spPr>
            <a:xfrm>
              <a:off x="4401978" y="4667773"/>
              <a:ext cx="1034883" cy="485775"/>
            </a:xfrm>
            <a:prstGeom prst="rect">
              <a:avLst/>
            </a:prstGeom>
          </p:spPr>
          <p:txBody>
            <a:bodyPr/>
            <a:lstStyle/>
            <a:p>
              <a:pPr marR="0" lvl="0" defTabSz="838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tabLst/>
                <a:defRPr/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100G/200G</a:t>
              </a:r>
              <a:endParaRPr kumimoji="0" lang="pt-B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1975054" y="5434716"/>
            <a:ext cx="4523774" cy="578163"/>
            <a:chOff x="1975054" y="5261757"/>
            <a:chExt cx="4523774" cy="578163"/>
          </a:xfrm>
        </p:grpSpPr>
        <p:sp>
          <p:nvSpPr>
            <p:cNvPr id="242" name="Paralelogramo 241"/>
            <p:cNvSpPr/>
            <p:nvPr/>
          </p:nvSpPr>
          <p:spPr>
            <a:xfrm>
              <a:off x="1975054" y="5602378"/>
              <a:ext cx="4523774" cy="160152"/>
            </a:xfrm>
            <a:prstGeom prst="parallelogram">
              <a:avLst/>
            </a:prstGeom>
            <a:solidFill>
              <a:srgbClr val="4B8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9" name="Imagem 1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3426" y="5541909"/>
              <a:ext cx="1789290" cy="298011"/>
            </a:xfrm>
            <a:prstGeom prst="rect">
              <a:avLst/>
            </a:prstGeom>
          </p:spPr>
        </p:pic>
        <p:sp>
          <p:nvSpPr>
            <p:cNvPr id="255" name="Rectangle 3"/>
            <p:cNvSpPr txBox="1">
              <a:spLocks noChangeArrowheads="1"/>
            </p:cNvSpPr>
            <p:nvPr/>
          </p:nvSpPr>
          <p:spPr>
            <a:xfrm>
              <a:off x="5387617" y="5261757"/>
              <a:ext cx="856081" cy="390722"/>
            </a:xfrm>
            <a:prstGeom prst="rect">
              <a:avLst/>
            </a:prstGeom>
          </p:spPr>
          <p:txBody>
            <a:bodyPr/>
            <a:lstStyle/>
            <a:p>
              <a:pPr marR="0" lvl="0" algn="ctr" defTabSz="838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tabLst/>
                <a:defRPr/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400G</a:t>
              </a:r>
              <a:endParaRPr kumimoji="0" lang="pt-B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67" name="Rectangle 3"/>
          <p:cNvSpPr txBox="1">
            <a:spLocks noChangeArrowheads="1"/>
          </p:cNvSpPr>
          <p:nvPr/>
        </p:nvSpPr>
        <p:spPr>
          <a:xfrm>
            <a:off x="274357" y="3665096"/>
            <a:ext cx="835544" cy="498181"/>
          </a:xfrm>
          <a:prstGeom prst="rect">
            <a:avLst/>
          </a:prstGeom>
        </p:spPr>
        <p:txBody>
          <a:bodyPr/>
          <a:lstStyle/>
          <a:p>
            <a:pPr marR="0" lvl="0" algn="ctr" defTabSz="838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10G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1975054" y="6152916"/>
            <a:ext cx="8268190" cy="580043"/>
            <a:chOff x="1975054" y="5897775"/>
            <a:chExt cx="8268190" cy="580043"/>
          </a:xfrm>
        </p:grpSpPr>
        <p:sp>
          <p:nvSpPr>
            <p:cNvPr id="248" name="Paralelogramo 247"/>
            <p:cNvSpPr/>
            <p:nvPr/>
          </p:nvSpPr>
          <p:spPr>
            <a:xfrm>
              <a:off x="1975054" y="6266359"/>
              <a:ext cx="8268190" cy="160152"/>
            </a:xfrm>
            <a:prstGeom prst="parallelogram">
              <a:avLst/>
            </a:prstGeom>
            <a:solidFill>
              <a:srgbClr val="F1B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0" name="Imagem 17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6080" y="6180112"/>
              <a:ext cx="1789290" cy="297706"/>
            </a:xfrm>
            <a:prstGeom prst="rect">
              <a:avLst/>
            </a:prstGeom>
          </p:spPr>
        </p:pic>
        <p:sp>
          <p:nvSpPr>
            <p:cNvPr id="256" name="Rectangle 3"/>
            <p:cNvSpPr txBox="1">
              <a:spLocks noChangeArrowheads="1"/>
            </p:cNvSpPr>
            <p:nvPr/>
          </p:nvSpPr>
          <p:spPr>
            <a:xfrm>
              <a:off x="9158473" y="5897775"/>
              <a:ext cx="856081" cy="390722"/>
            </a:xfrm>
            <a:prstGeom prst="rect">
              <a:avLst/>
            </a:prstGeom>
          </p:spPr>
          <p:txBody>
            <a:bodyPr/>
            <a:lstStyle/>
            <a:p>
              <a:pPr marR="0" lvl="0" algn="ctr" defTabSz="838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tabLst/>
                <a:defRPr/>
              </a:pPr>
              <a:r>
                <a:rPr lang="pt-BR" sz="1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00G</a:t>
              </a:r>
              <a:endParaRPr kumimoji="0" lang="pt-B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812158" y="2930310"/>
            <a:ext cx="3619769" cy="2722529"/>
            <a:chOff x="6812158" y="2485601"/>
            <a:chExt cx="3619769" cy="2722529"/>
          </a:xfrm>
        </p:grpSpPr>
        <p:sp>
          <p:nvSpPr>
            <p:cNvPr id="261" name="CaixaDeTexto 260">
              <a:extLst>
                <a:ext uri="{FF2B5EF4-FFF2-40B4-BE49-F238E27FC236}">
                  <a16:creationId xmlns:a16="http://schemas.microsoft.com/office/drawing/2014/main" id="{D0D032A0-6A69-4D46-91E1-B9CBC0DBB6D6}"/>
                </a:ext>
              </a:extLst>
            </p:cNvPr>
            <p:cNvSpPr txBox="1"/>
            <p:nvPr/>
          </p:nvSpPr>
          <p:spPr>
            <a:xfrm>
              <a:off x="8339687" y="4869576"/>
              <a:ext cx="20922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i="1" dirty="0"/>
                <a:t>c</a:t>
              </a:r>
              <a:r>
                <a:rPr lang="pt-BR" sz="1600" i="1" dirty="0" smtClean="0"/>
                <a:t>anais mais largos</a:t>
              </a:r>
              <a:endParaRPr lang="en-US" sz="1600" i="1" dirty="0"/>
            </a:p>
          </p:txBody>
        </p:sp>
        <p:grpSp>
          <p:nvGrpSpPr>
            <p:cNvPr id="264" name="Agrupar 263"/>
            <p:cNvGrpSpPr/>
            <p:nvPr/>
          </p:nvGrpSpPr>
          <p:grpSpPr>
            <a:xfrm>
              <a:off x="6812158" y="3002432"/>
              <a:ext cx="3523079" cy="1923269"/>
              <a:chOff x="62082" y="2692123"/>
              <a:chExt cx="3523079" cy="1923269"/>
            </a:xfrm>
          </p:grpSpPr>
          <p:pic>
            <p:nvPicPr>
              <p:cNvPr id="265" name="Imagem 26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82" y="2692123"/>
                <a:ext cx="3523079" cy="1923269"/>
              </a:xfrm>
              <a:prstGeom prst="rect">
                <a:avLst/>
              </a:prstGeom>
            </p:spPr>
          </p:pic>
          <p:sp>
            <p:nvSpPr>
              <p:cNvPr id="266" name="Forma Livre 265"/>
              <p:cNvSpPr/>
              <p:nvPr/>
            </p:nvSpPr>
            <p:spPr>
              <a:xfrm>
                <a:off x="1033728" y="2836770"/>
                <a:ext cx="1491176" cy="1440160"/>
              </a:xfrm>
              <a:custGeom>
                <a:avLst/>
                <a:gdLst>
                  <a:gd name="connsiteX0" fmla="*/ 0 w 1491176"/>
                  <a:gd name="connsiteY0" fmla="*/ 1414508 h 1539045"/>
                  <a:gd name="connsiteX1" fmla="*/ 196948 w 1491176"/>
                  <a:gd name="connsiteY1" fmla="*/ 1414508 h 1539045"/>
                  <a:gd name="connsiteX2" fmla="*/ 618979 w 1491176"/>
                  <a:gd name="connsiteY2" fmla="*/ 120280 h 1539045"/>
                  <a:gd name="connsiteX3" fmla="*/ 928468 w 1491176"/>
                  <a:gd name="connsiteY3" fmla="*/ 204687 h 1539045"/>
                  <a:gd name="connsiteX4" fmla="*/ 1266093 w 1491176"/>
                  <a:gd name="connsiteY4" fmla="*/ 1428576 h 1539045"/>
                  <a:gd name="connsiteX5" fmla="*/ 1491176 w 1491176"/>
                  <a:gd name="connsiteY5" fmla="*/ 1414508 h 153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176" h="1539045">
                    <a:moveTo>
                      <a:pt x="0" y="1414508"/>
                    </a:moveTo>
                    <a:cubicBezTo>
                      <a:pt x="46892" y="1522360"/>
                      <a:pt x="93785" y="1630213"/>
                      <a:pt x="196948" y="1414508"/>
                    </a:cubicBezTo>
                    <a:cubicBezTo>
                      <a:pt x="300111" y="1198803"/>
                      <a:pt x="497059" y="321917"/>
                      <a:pt x="618979" y="120280"/>
                    </a:cubicBezTo>
                    <a:cubicBezTo>
                      <a:pt x="740899" y="-81357"/>
                      <a:pt x="820616" y="-13362"/>
                      <a:pt x="928468" y="204687"/>
                    </a:cubicBezTo>
                    <a:cubicBezTo>
                      <a:pt x="1036320" y="422736"/>
                      <a:pt x="1172308" y="1226939"/>
                      <a:pt x="1266093" y="1428576"/>
                    </a:cubicBezTo>
                    <a:cubicBezTo>
                      <a:pt x="1359878" y="1630213"/>
                      <a:pt x="1395047" y="1428576"/>
                      <a:pt x="1491176" y="1414508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3" name="CaixaDeTexto 262">
              <a:extLst>
                <a:ext uri="{FF2B5EF4-FFF2-40B4-BE49-F238E27FC236}">
                  <a16:creationId xmlns:a16="http://schemas.microsoft.com/office/drawing/2014/main" id="{D0D032A0-6A69-4D46-91E1-B9CBC0DBB6D6}"/>
                </a:ext>
              </a:extLst>
            </p:cNvPr>
            <p:cNvSpPr txBox="1"/>
            <p:nvPr/>
          </p:nvSpPr>
          <p:spPr>
            <a:xfrm>
              <a:off x="7716032" y="2485601"/>
              <a:ext cx="1375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i="1" dirty="0" smtClean="0">
                  <a:solidFill>
                    <a:srgbClr val="0070C0"/>
                  </a:solidFill>
                </a:rPr>
                <a:t>filtro M/D resultante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9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DWDM em diagrama de blocos </a:t>
            </a:r>
            <a:r>
              <a:rPr lang="en-AE" dirty="0" smtClean="0"/>
              <a:t>–</a:t>
            </a:r>
            <a:r>
              <a:rPr lang="pt-BR" dirty="0" smtClean="0"/>
              <a:t> sistemas convencionais</a:t>
            </a:r>
            <a:endParaRPr lang="pt-BR" dirty="0"/>
          </a:p>
        </p:txBody>
      </p:sp>
      <p:cxnSp>
        <p:nvCxnSpPr>
          <p:cNvPr id="8" name="Conector reto 7"/>
          <p:cNvCxnSpPr>
            <a:stCxn id="3" idx="6"/>
            <a:endCxn id="74" idx="2"/>
          </p:cNvCxnSpPr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661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4621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</p:txBody>
      </p:sp>
      <p:sp>
        <p:nvSpPr>
          <p:cNvPr id="70" name="Elipse 69"/>
          <p:cNvSpPr/>
          <p:nvPr/>
        </p:nvSpPr>
        <p:spPr>
          <a:xfrm>
            <a:off x="42623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0625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78627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9662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288" name="Elipse 287"/>
          <p:cNvSpPr/>
          <p:nvPr/>
        </p:nvSpPr>
        <p:spPr>
          <a:xfrm>
            <a:off x="4120656" y="1280420"/>
            <a:ext cx="706500" cy="7065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9" name="Conector reto 288"/>
          <p:cNvCxnSpPr>
            <a:stCxn id="288" idx="1"/>
          </p:cNvCxnSpPr>
          <p:nvPr/>
        </p:nvCxnSpPr>
        <p:spPr>
          <a:xfrm flipH="1">
            <a:off x="1591522" y="1383885"/>
            <a:ext cx="2632599" cy="161370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0" name="Conector reto 289"/>
          <p:cNvCxnSpPr>
            <a:stCxn id="288" idx="6"/>
          </p:cNvCxnSpPr>
          <p:nvPr/>
        </p:nvCxnSpPr>
        <p:spPr>
          <a:xfrm>
            <a:off x="4827156" y="1633670"/>
            <a:ext cx="774878" cy="225599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5" name="Elipse 284"/>
          <p:cNvSpPr/>
          <p:nvPr/>
        </p:nvSpPr>
        <p:spPr>
          <a:xfrm>
            <a:off x="522164" y="2667255"/>
            <a:ext cx="5220759" cy="37437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9" name="Agrupar 108"/>
          <p:cNvGrpSpPr/>
          <p:nvPr/>
        </p:nvGrpSpPr>
        <p:grpSpPr>
          <a:xfrm>
            <a:off x="1294230" y="4874871"/>
            <a:ext cx="705713" cy="920332"/>
            <a:chOff x="6015554" y="3053793"/>
            <a:chExt cx="705713" cy="920332"/>
          </a:xfrm>
        </p:grpSpPr>
        <p:grpSp>
          <p:nvGrpSpPr>
            <p:cNvPr id="241" name="Grupo 26"/>
            <p:cNvGrpSpPr/>
            <p:nvPr/>
          </p:nvGrpSpPr>
          <p:grpSpPr>
            <a:xfrm>
              <a:off x="6015554" y="3053793"/>
              <a:ext cx="705713" cy="920332"/>
              <a:chOff x="11678352" y="669858"/>
              <a:chExt cx="889002" cy="1159363"/>
            </a:xfrm>
          </p:grpSpPr>
          <p:sp>
            <p:nvSpPr>
              <p:cNvPr id="247" name="Retângulo de cantos arredondados 178"/>
              <p:cNvSpPr/>
              <p:nvPr/>
            </p:nvSpPr>
            <p:spPr>
              <a:xfrm>
                <a:off x="11678352" y="669858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8" name="Retângulo 247"/>
              <p:cNvSpPr/>
              <p:nvPr/>
            </p:nvSpPr>
            <p:spPr>
              <a:xfrm>
                <a:off x="117401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9" name="Retângulo 248"/>
              <p:cNvSpPr/>
              <p:nvPr/>
            </p:nvSpPr>
            <p:spPr>
              <a:xfrm>
                <a:off x="11740143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0" name="AutoShape 17"/>
              <p:cNvSpPr>
                <a:spLocks noChangeArrowheads="1"/>
              </p:cNvSpPr>
              <p:nvPr/>
            </p:nvSpPr>
            <p:spPr bwMode="auto">
              <a:xfrm rot="16200000">
                <a:off x="11279414" y="1202773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1" name="Retângulo 250"/>
              <p:cNvSpPr/>
              <p:nvPr/>
            </p:nvSpPr>
            <p:spPr>
              <a:xfrm>
                <a:off x="11883844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2" name="Retângulo 251"/>
              <p:cNvSpPr/>
              <p:nvPr/>
            </p:nvSpPr>
            <p:spPr>
              <a:xfrm>
                <a:off x="118838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3" name="Retângulo 252"/>
              <p:cNvSpPr/>
              <p:nvPr/>
            </p:nvSpPr>
            <p:spPr>
              <a:xfrm>
                <a:off x="11883844" y="1667795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cxnSp>
          <p:nvCxnSpPr>
            <p:cNvPr id="242" name="Conector angulado 271"/>
            <p:cNvCxnSpPr>
              <a:stCxn id="252" idx="3"/>
              <a:endCxn id="243" idx="1"/>
            </p:cNvCxnSpPr>
            <p:nvPr/>
          </p:nvCxnSpPr>
          <p:spPr>
            <a:xfrm flipV="1">
              <a:off x="6214971" y="3319477"/>
              <a:ext cx="114414" cy="1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tângulo 242"/>
            <p:cNvSpPr/>
            <p:nvPr/>
          </p:nvSpPr>
          <p:spPr>
            <a:xfrm>
              <a:off x="6329385" y="330134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4" name="AutoShape 155"/>
            <p:cNvSpPr>
              <a:spLocks noChangeArrowheads="1"/>
            </p:cNvSpPr>
            <p:nvPr/>
          </p:nvSpPr>
          <p:spPr bwMode="auto">
            <a:xfrm rot="16200000" flipV="1">
              <a:off x="6332682" y="3178946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AutoShape 155"/>
            <p:cNvSpPr>
              <a:spLocks noChangeArrowheads="1"/>
            </p:cNvSpPr>
            <p:nvPr/>
          </p:nvSpPr>
          <p:spPr bwMode="auto">
            <a:xfrm rot="5400000" flipV="1">
              <a:off x="6298125" y="3563634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Retângulo 245"/>
            <p:cNvSpPr/>
            <p:nvPr/>
          </p:nvSpPr>
          <p:spPr>
            <a:xfrm>
              <a:off x="6599952" y="368197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0" name="Agrupar 109"/>
          <p:cNvGrpSpPr/>
          <p:nvPr/>
        </p:nvGrpSpPr>
        <p:grpSpPr>
          <a:xfrm>
            <a:off x="4240349" y="4884142"/>
            <a:ext cx="705285" cy="919775"/>
            <a:chOff x="4884574" y="3031723"/>
            <a:chExt cx="705285" cy="919775"/>
          </a:xfrm>
        </p:grpSpPr>
        <p:grpSp>
          <p:nvGrpSpPr>
            <p:cNvPr id="228" name="Grupo 140"/>
            <p:cNvGrpSpPr/>
            <p:nvPr/>
          </p:nvGrpSpPr>
          <p:grpSpPr>
            <a:xfrm>
              <a:off x="4884574" y="3031723"/>
              <a:ext cx="705285" cy="919775"/>
              <a:chOff x="2369466" y="1647914"/>
              <a:chExt cx="889002" cy="1159363"/>
            </a:xfrm>
          </p:grpSpPr>
          <p:sp>
            <p:nvSpPr>
              <p:cNvPr id="233" name="Retângulo de cantos arredondados 141"/>
              <p:cNvSpPr/>
              <p:nvPr/>
            </p:nvSpPr>
            <p:spPr>
              <a:xfrm>
                <a:off x="2369466" y="1647914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4" name="Retângulo 233"/>
              <p:cNvSpPr/>
              <p:nvPr/>
            </p:nvSpPr>
            <p:spPr>
              <a:xfrm>
                <a:off x="3024581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5" name="Retângulo 234"/>
              <p:cNvSpPr/>
              <p:nvPr/>
            </p:nvSpPr>
            <p:spPr>
              <a:xfrm>
                <a:off x="3021580" y="1738931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6" name="Retângulo 235"/>
              <p:cNvSpPr/>
              <p:nvPr/>
            </p:nvSpPr>
            <p:spPr>
              <a:xfrm>
                <a:off x="3021580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7" name="AutoShape 17"/>
              <p:cNvSpPr>
                <a:spLocks noChangeArrowheads="1"/>
              </p:cNvSpPr>
              <p:nvPr/>
            </p:nvSpPr>
            <p:spPr bwMode="auto">
              <a:xfrm rot="16200000">
                <a:off x="2560851" y="2180829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8" name="Retângulo 237"/>
              <p:cNvSpPr/>
              <p:nvPr/>
            </p:nvSpPr>
            <p:spPr>
              <a:xfrm>
                <a:off x="3161252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9" name="Retângulo 238"/>
              <p:cNvSpPr/>
              <p:nvPr/>
            </p:nvSpPr>
            <p:spPr>
              <a:xfrm>
                <a:off x="3164654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0" name="Retângulo 239"/>
              <p:cNvSpPr/>
              <p:nvPr/>
            </p:nvSpPr>
            <p:spPr>
              <a:xfrm>
                <a:off x="3021580" y="2639567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29" name="AutoShape 155"/>
            <p:cNvSpPr>
              <a:spLocks noChangeArrowheads="1"/>
            </p:cNvSpPr>
            <p:nvPr/>
          </p:nvSpPr>
          <p:spPr bwMode="auto">
            <a:xfrm rot="5400000" flipV="1">
              <a:off x="4911200" y="3541285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5213027" y="365962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1" name="AutoShape 155"/>
            <p:cNvSpPr>
              <a:spLocks noChangeArrowheads="1"/>
            </p:cNvSpPr>
            <p:nvPr/>
          </p:nvSpPr>
          <p:spPr bwMode="auto">
            <a:xfrm rot="16200000" flipV="1">
              <a:off x="4908570" y="3168791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4907923" y="327899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1" name="Agrupar 110"/>
          <p:cNvGrpSpPr/>
          <p:nvPr/>
        </p:nvGrpSpPr>
        <p:grpSpPr>
          <a:xfrm>
            <a:off x="2711499" y="2676582"/>
            <a:ext cx="843191" cy="338554"/>
            <a:chOff x="593813" y="3246784"/>
            <a:chExt cx="843191" cy="338554"/>
          </a:xfrm>
        </p:grpSpPr>
        <p:sp>
          <p:nvSpPr>
            <p:cNvPr id="226" name="Retângulo 225"/>
            <p:cNvSpPr/>
            <p:nvPr/>
          </p:nvSpPr>
          <p:spPr>
            <a:xfrm>
              <a:off x="829611" y="3276575"/>
              <a:ext cx="538940" cy="2388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593813" y="3246784"/>
              <a:ext cx="843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Site </a:t>
              </a: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12" name="Conector Angulado 111"/>
          <p:cNvCxnSpPr>
            <a:stCxn id="277" idx="3"/>
            <a:endCxn id="232" idx="1"/>
          </p:cNvCxnSpPr>
          <p:nvPr/>
        </p:nvCxnSpPr>
        <p:spPr>
          <a:xfrm>
            <a:off x="3758919" y="4124641"/>
            <a:ext cx="504779" cy="10249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112"/>
          <p:cNvCxnSpPr>
            <a:stCxn id="278" idx="3"/>
            <a:endCxn id="229" idx="0"/>
          </p:cNvCxnSpPr>
          <p:nvPr/>
        </p:nvCxnSpPr>
        <p:spPr>
          <a:xfrm>
            <a:off x="3758919" y="4544915"/>
            <a:ext cx="541050" cy="985262"/>
          </a:xfrm>
          <a:prstGeom prst="bentConnector3">
            <a:avLst>
              <a:gd name="adj1" fmla="val 19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do 175"/>
          <p:cNvCxnSpPr>
            <a:stCxn id="253" idx="3"/>
            <a:endCxn id="219" idx="1"/>
          </p:cNvCxnSpPr>
          <p:nvPr/>
        </p:nvCxnSpPr>
        <p:spPr>
          <a:xfrm>
            <a:off x="1493648" y="5685206"/>
            <a:ext cx="1417356" cy="166446"/>
          </a:xfrm>
          <a:prstGeom prst="bentConnector3">
            <a:avLst>
              <a:gd name="adj1" fmla="val 9071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Agrupar 128"/>
          <p:cNvGrpSpPr/>
          <p:nvPr/>
        </p:nvGrpSpPr>
        <p:grpSpPr>
          <a:xfrm>
            <a:off x="2891240" y="5767944"/>
            <a:ext cx="584769" cy="167415"/>
            <a:chOff x="-956141" y="4244827"/>
            <a:chExt cx="584769" cy="167415"/>
          </a:xfrm>
        </p:grpSpPr>
        <p:sp>
          <p:nvSpPr>
            <p:cNvPr id="217" name="Elipse 216"/>
            <p:cNvSpPr/>
            <p:nvPr/>
          </p:nvSpPr>
          <p:spPr>
            <a:xfrm>
              <a:off x="-41709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8" name="Elipse 217"/>
            <p:cNvSpPr/>
            <p:nvPr/>
          </p:nvSpPr>
          <p:spPr>
            <a:xfrm>
              <a:off x="-95614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9" name="Retângulo de cantos arredondados 76"/>
            <p:cNvSpPr/>
            <p:nvPr/>
          </p:nvSpPr>
          <p:spPr>
            <a:xfrm>
              <a:off x="-936377" y="4244827"/>
              <a:ext cx="547372" cy="16741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horz" wrap="none" lIns="0" tIns="0" rIns="0" bIns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Supervisor</a:t>
              </a: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1" name="Conector Angulado 130"/>
          <p:cNvCxnSpPr>
            <a:stCxn id="234" idx="1"/>
            <a:endCxn id="231" idx="0"/>
          </p:cNvCxnSpPr>
          <p:nvPr/>
        </p:nvCxnSpPr>
        <p:spPr>
          <a:xfrm rot="10800000">
            <a:off x="4570099" y="5157600"/>
            <a:ext cx="189983" cy="14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131"/>
          <p:cNvCxnSpPr>
            <a:stCxn id="246" idx="3"/>
            <a:endCxn id="200" idx="3"/>
          </p:cNvCxnSpPr>
          <p:nvPr/>
        </p:nvCxnSpPr>
        <p:spPr>
          <a:xfrm flipV="1">
            <a:off x="1914899" y="4541481"/>
            <a:ext cx="561073" cy="979704"/>
          </a:xfrm>
          <a:prstGeom prst="bentConnector3">
            <a:avLst>
              <a:gd name="adj1" fmla="val 753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Angulado 132"/>
          <p:cNvCxnSpPr>
            <a:stCxn id="244" idx="0"/>
            <a:endCxn id="254" idx="3"/>
          </p:cNvCxnSpPr>
          <p:nvPr/>
        </p:nvCxnSpPr>
        <p:spPr>
          <a:xfrm flipV="1">
            <a:off x="1917111" y="4121207"/>
            <a:ext cx="558861" cy="10152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do 133"/>
          <p:cNvCxnSpPr>
            <a:stCxn id="251" idx="3"/>
            <a:endCxn id="245" idx="0"/>
          </p:cNvCxnSpPr>
          <p:nvPr/>
        </p:nvCxnSpPr>
        <p:spPr>
          <a:xfrm flipV="1">
            <a:off x="1493648" y="5521185"/>
            <a:ext cx="116147" cy="9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Angulado 134"/>
          <p:cNvCxnSpPr>
            <a:stCxn id="230" idx="3"/>
            <a:endCxn id="236" idx="1"/>
          </p:cNvCxnSpPr>
          <p:nvPr/>
        </p:nvCxnSpPr>
        <p:spPr>
          <a:xfrm>
            <a:off x="4605073" y="5530177"/>
            <a:ext cx="152627" cy="9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upo 227"/>
          <p:cNvGrpSpPr/>
          <p:nvPr/>
        </p:nvGrpSpPr>
        <p:grpSpPr>
          <a:xfrm rot="10800000">
            <a:off x="2475972" y="3766972"/>
            <a:ext cx="264740" cy="1132177"/>
            <a:chOff x="1484556" y="1583814"/>
            <a:chExt cx="307466" cy="1116700"/>
          </a:xfrm>
        </p:grpSpPr>
        <p:sp>
          <p:nvSpPr>
            <p:cNvPr id="19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Retângulo 19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Retângulo 196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Retângulo 197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Retângulo 198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Retângulo 199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4" name="Retângulo 253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48" name="Conector angulado 175"/>
          <p:cNvCxnSpPr>
            <a:stCxn id="240" idx="1"/>
            <a:endCxn id="219" idx="3"/>
          </p:cNvCxnSpPr>
          <p:nvPr/>
        </p:nvCxnSpPr>
        <p:spPr>
          <a:xfrm rot="10800000" flipV="1">
            <a:off x="3458376" y="5689000"/>
            <a:ext cx="1299324" cy="162651"/>
          </a:xfrm>
          <a:prstGeom prst="bentConnector3">
            <a:avLst>
              <a:gd name="adj1" fmla="val 6867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>
            <a:stCxn id="248" idx="3"/>
          </p:cNvCxnSpPr>
          <p:nvPr/>
        </p:nvCxnSpPr>
        <p:spPr>
          <a:xfrm flipH="1">
            <a:off x="0" y="5140566"/>
            <a:ext cx="137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 flipH="1" flipV="1">
            <a:off x="0" y="5520910"/>
            <a:ext cx="1379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 flipH="1" flipV="1">
            <a:off x="4905967" y="5153201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 flipH="1" flipV="1">
            <a:off x="4905967" y="5533545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Agrupar 154"/>
          <p:cNvGrpSpPr/>
          <p:nvPr/>
        </p:nvGrpSpPr>
        <p:grpSpPr>
          <a:xfrm>
            <a:off x="6092415" y="4878907"/>
            <a:ext cx="205647" cy="273269"/>
            <a:chOff x="4862911" y="6282696"/>
            <a:chExt cx="247497" cy="328880"/>
          </a:xfrm>
        </p:grpSpPr>
        <p:sp>
          <p:nvSpPr>
            <p:cNvPr id="160" name="Elipse 159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Elipse 161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56" name="Agrupar 155"/>
          <p:cNvGrpSpPr/>
          <p:nvPr/>
        </p:nvGrpSpPr>
        <p:grpSpPr>
          <a:xfrm>
            <a:off x="6405815" y="5259505"/>
            <a:ext cx="205647" cy="273269"/>
            <a:chOff x="4862911" y="6282696"/>
            <a:chExt cx="247497" cy="328880"/>
          </a:xfrm>
        </p:grpSpPr>
        <p:sp>
          <p:nvSpPr>
            <p:cNvPr id="157" name="Elipse 156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Elipse 157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67" name="Grupo 227"/>
          <p:cNvGrpSpPr/>
          <p:nvPr/>
        </p:nvGrpSpPr>
        <p:grpSpPr>
          <a:xfrm>
            <a:off x="3494179" y="3766972"/>
            <a:ext cx="264740" cy="1132177"/>
            <a:chOff x="1484556" y="1583814"/>
            <a:chExt cx="307466" cy="1116700"/>
          </a:xfrm>
        </p:grpSpPr>
        <p:sp>
          <p:nvSpPr>
            <p:cNvPr id="268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9" name="Retângulo 268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0" name="Retângulo 269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1" name="Retângulo 270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2" name="Retângulo 271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3" name="Retângulo 272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4" name="Retângulo 273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5" name="Retângulo 274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6" name="Retângulo 275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7" name="Retângulo 276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8" name="Retângulo 277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79" name="Conector Angulado 278"/>
          <p:cNvCxnSpPr>
            <a:stCxn id="269" idx="1"/>
            <a:endCxn id="126" idx="1"/>
          </p:cNvCxnSpPr>
          <p:nvPr/>
        </p:nvCxnSpPr>
        <p:spPr>
          <a:xfrm rot="10800000" flipH="1">
            <a:off x="3494178" y="3433830"/>
            <a:ext cx="14475" cy="428890"/>
          </a:xfrm>
          <a:prstGeom prst="bentConnector3">
            <a:avLst>
              <a:gd name="adj1" fmla="val -1579275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Imagem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54" y="3284824"/>
            <a:ext cx="1789290" cy="298011"/>
          </a:xfrm>
          <a:prstGeom prst="rect">
            <a:avLst/>
          </a:prstGeom>
        </p:spPr>
      </p:pic>
      <p:pic>
        <p:nvPicPr>
          <p:cNvPr id="280" name="Imagem 2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38" y="3284824"/>
            <a:ext cx="1789290" cy="298011"/>
          </a:xfrm>
          <a:prstGeom prst="rect">
            <a:avLst/>
          </a:prstGeom>
        </p:spPr>
      </p:pic>
      <p:cxnSp>
        <p:nvCxnSpPr>
          <p:cNvPr id="281" name="Conector Angulado 280"/>
          <p:cNvCxnSpPr>
            <a:stCxn id="199" idx="1"/>
            <a:endCxn id="280" idx="3"/>
          </p:cNvCxnSpPr>
          <p:nvPr/>
        </p:nvCxnSpPr>
        <p:spPr>
          <a:xfrm flipH="1" flipV="1">
            <a:off x="2721028" y="3433830"/>
            <a:ext cx="19684" cy="445114"/>
          </a:xfrm>
          <a:prstGeom prst="bentConnector3">
            <a:avLst>
              <a:gd name="adj1" fmla="val -1161349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CaixaDeTexto 281"/>
          <p:cNvSpPr txBox="1"/>
          <p:nvPr/>
        </p:nvSpPr>
        <p:spPr>
          <a:xfrm>
            <a:off x="3982746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3" name="CaixaDeTexto 282"/>
          <p:cNvSpPr txBox="1"/>
          <p:nvPr/>
        </p:nvSpPr>
        <p:spPr>
          <a:xfrm>
            <a:off x="947857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6" name="CaixaDeTexto 285"/>
          <p:cNvSpPr txBox="1"/>
          <p:nvPr/>
        </p:nvSpPr>
        <p:spPr>
          <a:xfrm>
            <a:off x="3582256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7" name="CaixaDeTexto 286"/>
          <p:cNvSpPr txBox="1"/>
          <p:nvPr/>
        </p:nvSpPr>
        <p:spPr>
          <a:xfrm>
            <a:off x="1396862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91" name="Conector Angulado 290"/>
          <p:cNvCxnSpPr>
            <a:stCxn id="192" idx="1"/>
            <a:endCxn id="276" idx="1"/>
          </p:cNvCxnSpPr>
          <p:nvPr/>
        </p:nvCxnSpPr>
        <p:spPr>
          <a:xfrm flipV="1">
            <a:off x="2740712" y="4787178"/>
            <a:ext cx="753467" cy="16223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Angulado 291"/>
          <p:cNvCxnSpPr>
            <a:stCxn id="193" idx="1"/>
            <a:endCxn id="275" idx="1"/>
          </p:cNvCxnSpPr>
          <p:nvPr/>
        </p:nvCxnSpPr>
        <p:spPr>
          <a:xfrm flipV="1">
            <a:off x="2740712" y="4657278"/>
            <a:ext cx="753467" cy="13658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Angulado 292"/>
          <p:cNvCxnSpPr>
            <a:stCxn id="194" idx="1"/>
            <a:endCxn id="274" idx="1"/>
          </p:cNvCxnSpPr>
          <p:nvPr/>
        </p:nvCxnSpPr>
        <p:spPr>
          <a:xfrm flipV="1">
            <a:off x="2740712" y="4524812"/>
            <a:ext cx="753467" cy="13659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Angulado 293"/>
          <p:cNvCxnSpPr>
            <a:stCxn id="195" idx="1"/>
            <a:endCxn id="273" idx="1"/>
          </p:cNvCxnSpPr>
          <p:nvPr/>
        </p:nvCxnSpPr>
        <p:spPr>
          <a:xfrm flipV="1">
            <a:off x="2740712" y="4392346"/>
            <a:ext cx="753467" cy="13659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94"/>
          <p:cNvCxnSpPr>
            <a:stCxn id="196" idx="1"/>
            <a:endCxn id="272" idx="1"/>
          </p:cNvCxnSpPr>
          <p:nvPr/>
        </p:nvCxnSpPr>
        <p:spPr>
          <a:xfrm flipV="1">
            <a:off x="2740712" y="4260117"/>
            <a:ext cx="753467" cy="13658"/>
          </a:xfrm>
          <a:prstGeom prst="bentConnector3">
            <a:avLst>
              <a:gd name="adj1" fmla="val 50000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tângulo 303"/>
          <p:cNvSpPr/>
          <p:nvPr/>
        </p:nvSpPr>
        <p:spPr>
          <a:xfrm>
            <a:off x="6205069" y="3058886"/>
            <a:ext cx="3735222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evitar penalidades de filtragem devido aos Mux/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Demux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lvl="1" indent="-179388" algn="ctr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lipse 284"/>
          <p:cNvSpPr/>
          <p:nvPr/>
        </p:nvSpPr>
        <p:spPr>
          <a:xfrm>
            <a:off x="522164" y="2667255"/>
            <a:ext cx="5220759" cy="37437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DWDM em diagrama de blocos </a:t>
            </a:r>
            <a:r>
              <a:rPr lang="en-AE" dirty="0"/>
              <a:t>–</a:t>
            </a:r>
            <a:r>
              <a:rPr lang="pt-BR" dirty="0"/>
              <a:t> sistemas </a:t>
            </a:r>
            <a:r>
              <a:rPr lang="pt-BR" dirty="0" smtClean="0"/>
              <a:t>com </a:t>
            </a:r>
            <a:r>
              <a:rPr lang="pt-BR" dirty="0" err="1" smtClean="0"/>
              <a:t>ROADMs</a:t>
            </a:r>
            <a:endParaRPr lang="pt-BR" dirty="0"/>
          </a:p>
        </p:txBody>
      </p:sp>
      <p:cxnSp>
        <p:nvCxnSpPr>
          <p:cNvPr id="8" name="Conector reto 7"/>
          <p:cNvCxnSpPr>
            <a:stCxn id="3" idx="6"/>
            <a:endCxn id="74" idx="2"/>
          </p:cNvCxnSpPr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grpSp>
        <p:nvGrpSpPr>
          <p:cNvPr id="109" name="Agrupar 108"/>
          <p:cNvGrpSpPr/>
          <p:nvPr/>
        </p:nvGrpSpPr>
        <p:grpSpPr>
          <a:xfrm>
            <a:off x="1294230" y="4874871"/>
            <a:ext cx="705713" cy="920332"/>
            <a:chOff x="6015554" y="3053793"/>
            <a:chExt cx="705713" cy="920332"/>
          </a:xfrm>
        </p:grpSpPr>
        <p:grpSp>
          <p:nvGrpSpPr>
            <p:cNvPr id="241" name="Grupo 26"/>
            <p:cNvGrpSpPr/>
            <p:nvPr/>
          </p:nvGrpSpPr>
          <p:grpSpPr>
            <a:xfrm>
              <a:off x="6015554" y="3053793"/>
              <a:ext cx="705713" cy="920332"/>
              <a:chOff x="11678352" y="669858"/>
              <a:chExt cx="889002" cy="1159363"/>
            </a:xfrm>
          </p:grpSpPr>
          <p:sp>
            <p:nvSpPr>
              <p:cNvPr id="247" name="Retângulo de cantos arredondados 178"/>
              <p:cNvSpPr/>
              <p:nvPr/>
            </p:nvSpPr>
            <p:spPr>
              <a:xfrm>
                <a:off x="11678352" y="669858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8" name="Retângulo 247"/>
              <p:cNvSpPr/>
              <p:nvPr/>
            </p:nvSpPr>
            <p:spPr>
              <a:xfrm>
                <a:off x="117401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9" name="Retângulo 248"/>
              <p:cNvSpPr/>
              <p:nvPr/>
            </p:nvSpPr>
            <p:spPr>
              <a:xfrm>
                <a:off x="11740143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0" name="AutoShape 17"/>
              <p:cNvSpPr>
                <a:spLocks noChangeArrowheads="1"/>
              </p:cNvSpPr>
              <p:nvPr/>
            </p:nvSpPr>
            <p:spPr bwMode="auto">
              <a:xfrm rot="16200000">
                <a:off x="11279414" y="1202773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1" name="Retângulo 250"/>
              <p:cNvSpPr/>
              <p:nvPr/>
            </p:nvSpPr>
            <p:spPr>
              <a:xfrm>
                <a:off x="11883844" y="146241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2" name="Retângulo 251"/>
              <p:cNvSpPr/>
              <p:nvPr/>
            </p:nvSpPr>
            <p:spPr>
              <a:xfrm>
                <a:off x="11883843" y="981700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3" name="Retângulo 252"/>
              <p:cNvSpPr/>
              <p:nvPr/>
            </p:nvSpPr>
            <p:spPr>
              <a:xfrm>
                <a:off x="11883844" y="1667795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cxnSp>
          <p:nvCxnSpPr>
            <p:cNvPr id="242" name="Conector angulado 271"/>
            <p:cNvCxnSpPr>
              <a:stCxn id="252" idx="3"/>
              <a:endCxn id="243" idx="1"/>
            </p:cNvCxnSpPr>
            <p:nvPr/>
          </p:nvCxnSpPr>
          <p:spPr>
            <a:xfrm flipV="1">
              <a:off x="6214971" y="3319477"/>
              <a:ext cx="114414" cy="1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tângulo 242"/>
            <p:cNvSpPr/>
            <p:nvPr/>
          </p:nvSpPr>
          <p:spPr>
            <a:xfrm>
              <a:off x="6329385" y="330134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4" name="AutoShape 155"/>
            <p:cNvSpPr>
              <a:spLocks noChangeArrowheads="1"/>
            </p:cNvSpPr>
            <p:nvPr/>
          </p:nvSpPr>
          <p:spPr bwMode="auto">
            <a:xfrm rot="16200000" flipV="1">
              <a:off x="6332682" y="3178946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AutoShape 155"/>
            <p:cNvSpPr>
              <a:spLocks noChangeArrowheads="1"/>
            </p:cNvSpPr>
            <p:nvPr/>
          </p:nvSpPr>
          <p:spPr bwMode="auto">
            <a:xfrm rot="5400000" flipV="1">
              <a:off x="6298125" y="3563634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Retângulo 245"/>
            <p:cNvSpPr/>
            <p:nvPr/>
          </p:nvSpPr>
          <p:spPr>
            <a:xfrm>
              <a:off x="6599952" y="3681971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0" name="Agrupar 109"/>
          <p:cNvGrpSpPr/>
          <p:nvPr/>
        </p:nvGrpSpPr>
        <p:grpSpPr>
          <a:xfrm>
            <a:off x="4240349" y="4884142"/>
            <a:ext cx="705285" cy="919775"/>
            <a:chOff x="4884574" y="3031723"/>
            <a:chExt cx="705285" cy="919775"/>
          </a:xfrm>
        </p:grpSpPr>
        <p:grpSp>
          <p:nvGrpSpPr>
            <p:cNvPr id="228" name="Grupo 140"/>
            <p:cNvGrpSpPr/>
            <p:nvPr/>
          </p:nvGrpSpPr>
          <p:grpSpPr>
            <a:xfrm>
              <a:off x="4884574" y="3031723"/>
              <a:ext cx="705285" cy="919775"/>
              <a:chOff x="2369466" y="1647914"/>
              <a:chExt cx="889002" cy="1159363"/>
            </a:xfrm>
          </p:grpSpPr>
          <p:sp>
            <p:nvSpPr>
              <p:cNvPr id="233" name="Retângulo de cantos arredondados 141"/>
              <p:cNvSpPr/>
              <p:nvPr/>
            </p:nvSpPr>
            <p:spPr>
              <a:xfrm>
                <a:off x="2369466" y="1647914"/>
                <a:ext cx="889002" cy="115936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4" name="Retângulo 233"/>
              <p:cNvSpPr/>
              <p:nvPr/>
            </p:nvSpPr>
            <p:spPr>
              <a:xfrm>
                <a:off x="3024581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5" name="Retângulo 234"/>
              <p:cNvSpPr/>
              <p:nvPr/>
            </p:nvSpPr>
            <p:spPr>
              <a:xfrm>
                <a:off x="3021580" y="1738931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6" name="Retângulo 235"/>
              <p:cNvSpPr/>
              <p:nvPr/>
            </p:nvSpPr>
            <p:spPr>
              <a:xfrm>
                <a:off x="3021580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7" name="AutoShape 17"/>
              <p:cNvSpPr>
                <a:spLocks noChangeArrowheads="1"/>
              </p:cNvSpPr>
              <p:nvPr/>
            </p:nvSpPr>
            <p:spPr bwMode="auto">
              <a:xfrm rot="16200000">
                <a:off x="2560851" y="2180829"/>
                <a:ext cx="1110878" cy="97982"/>
              </a:xfrm>
              <a:prstGeom prst="hexagon">
                <a:avLst>
                  <a:gd name="adj" fmla="val 36737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57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SCMD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8" name="Retângulo 237"/>
              <p:cNvSpPr/>
              <p:nvPr/>
            </p:nvSpPr>
            <p:spPr>
              <a:xfrm>
                <a:off x="3161252" y="1971599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9" name="Retângulo 238"/>
              <p:cNvSpPr/>
              <p:nvPr/>
            </p:nvSpPr>
            <p:spPr>
              <a:xfrm>
                <a:off x="3164654" y="2440594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0" name="Retângulo 239"/>
              <p:cNvSpPr/>
              <p:nvPr/>
            </p:nvSpPr>
            <p:spPr>
              <a:xfrm>
                <a:off x="3021580" y="2639567"/>
                <a:ext cx="45719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29" name="AutoShape 155"/>
            <p:cNvSpPr>
              <a:spLocks noChangeArrowheads="1"/>
            </p:cNvSpPr>
            <p:nvPr/>
          </p:nvSpPr>
          <p:spPr bwMode="auto">
            <a:xfrm rot="5400000" flipV="1">
              <a:off x="4911200" y="3541285"/>
              <a:ext cx="338931" cy="272944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5213027" y="365962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1" name="AutoShape 155"/>
            <p:cNvSpPr>
              <a:spLocks noChangeArrowheads="1"/>
            </p:cNvSpPr>
            <p:nvPr/>
          </p:nvSpPr>
          <p:spPr bwMode="auto">
            <a:xfrm rot="16200000" flipV="1">
              <a:off x="4908570" y="3168791"/>
              <a:ext cx="338726" cy="272779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4907923" y="3278992"/>
              <a:ext cx="36271" cy="36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1" name="Agrupar 110"/>
          <p:cNvGrpSpPr/>
          <p:nvPr/>
        </p:nvGrpSpPr>
        <p:grpSpPr>
          <a:xfrm>
            <a:off x="2711499" y="2676582"/>
            <a:ext cx="843191" cy="338554"/>
            <a:chOff x="593813" y="3246784"/>
            <a:chExt cx="843191" cy="338554"/>
          </a:xfrm>
        </p:grpSpPr>
        <p:sp>
          <p:nvSpPr>
            <p:cNvPr id="226" name="Retângulo 225"/>
            <p:cNvSpPr/>
            <p:nvPr/>
          </p:nvSpPr>
          <p:spPr>
            <a:xfrm>
              <a:off x="829611" y="3276575"/>
              <a:ext cx="538940" cy="2388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593813" y="3246784"/>
              <a:ext cx="843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Site </a:t>
              </a: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12" name="Conector Angulado 111"/>
          <p:cNvCxnSpPr>
            <a:stCxn id="214" idx="6"/>
            <a:endCxn id="232" idx="1"/>
          </p:cNvCxnSpPr>
          <p:nvPr/>
        </p:nvCxnSpPr>
        <p:spPr>
          <a:xfrm flipV="1">
            <a:off x="3958751" y="5149547"/>
            <a:ext cx="304947" cy="668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112"/>
          <p:cNvCxnSpPr>
            <a:stCxn id="213" idx="6"/>
            <a:endCxn id="229" idx="0"/>
          </p:cNvCxnSpPr>
          <p:nvPr/>
        </p:nvCxnSpPr>
        <p:spPr>
          <a:xfrm>
            <a:off x="3958751" y="5496663"/>
            <a:ext cx="341218" cy="335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do 175"/>
          <p:cNvCxnSpPr>
            <a:stCxn id="253" idx="3"/>
            <a:endCxn id="219" idx="1"/>
          </p:cNvCxnSpPr>
          <p:nvPr/>
        </p:nvCxnSpPr>
        <p:spPr>
          <a:xfrm>
            <a:off x="1493648" y="5685206"/>
            <a:ext cx="1417356" cy="166446"/>
          </a:xfrm>
          <a:prstGeom prst="bentConnector3">
            <a:avLst>
              <a:gd name="adj1" fmla="val 9071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Agrupar 127"/>
          <p:cNvGrpSpPr/>
          <p:nvPr/>
        </p:nvGrpSpPr>
        <p:grpSpPr>
          <a:xfrm>
            <a:off x="2186059" y="5139949"/>
            <a:ext cx="705181" cy="408135"/>
            <a:chOff x="-1258411" y="3589766"/>
            <a:chExt cx="705181" cy="408135"/>
          </a:xfrm>
          <a:solidFill>
            <a:srgbClr val="0066FF"/>
          </a:solidFill>
        </p:grpSpPr>
        <p:sp>
          <p:nvSpPr>
            <p:cNvPr id="220" name="Elipse 219"/>
            <p:cNvSpPr/>
            <p:nvPr/>
          </p:nvSpPr>
          <p:spPr>
            <a:xfrm>
              <a:off x="-1206700" y="392362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1" name="Elipse 220"/>
            <p:cNvSpPr/>
            <p:nvPr/>
          </p:nvSpPr>
          <p:spPr>
            <a:xfrm>
              <a:off x="-1206700" y="364337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2" name="Elipse 221"/>
            <p:cNvSpPr/>
            <p:nvPr/>
          </p:nvSpPr>
          <p:spPr>
            <a:xfrm>
              <a:off x="-651463" y="392362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3" name="Elipse 222"/>
            <p:cNvSpPr/>
            <p:nvPr/>
          </p:nvSpPr>
          <p:spPr>
            <a:xfrm>
              <a:off x="-651463" y="364337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4" name="Elipse 223"/>
            <p:cNvSpPr/>
            <p:nvPr/>
          </p:nvSpPr>
          <p:spPr>
            <a:xfrm>
              <a:off x="-926315" y="3589766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5" name="Hexágono 224"/>
            <p:cNvSpPr/>
            <p:nvPr/>
          </p:nvSpPr>
          <p:spPr>
            <a:xfrm rot="10800000">
              <a:off x="-1258411" y="3615366"/>
              <a:ext cx="705181" cy="382535"/>
            </a:xfrm>
            <a:prstGeom prst="hexagon">
              <a:avLst/>
            </a:prstGeom>
            <a:grpFill/>
            <a:ln w="9525">
              <a:solidFill>
                <a:srgbClr val="9C227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ROADM</a:t>
              </a:r>
              <a:endPara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29" name="Agrupar 128"/>
          <p:cNvGrpSpPr/>
          <p:nvPr/>
        </p:nvGrpSpPr>
        <p:grpSpPr>
          <a:xfrm>
            <a:off x="2891240" y="5767944"/>
            <a:ext cx="584769" cy="167415"/>
            <a:chOff x="-956141" y="4244827"/>
            <a:chExt cx="584769" cy="167415"/>
          </a:xfrm>
        </p:grpSpPr>
        <p:sp>
          <p:nvSpPr>
            <p:cNvPr id="217" name="Elipse 216"/>
            <p:cNvSpPr/>
            <p:nvPr/>
          </p:nvSpPr>
          <p:spPr>
            <a:xfrm>
              <a:off x="-41709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8" name="Elipse 217"/>
            <p:cNvSpPr/>
            <p:nvPr/>
          </p:nvSpPr>
          <p:spPr>
            <a:xfrm>
              <a:off x="-956141" y="43056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9" name="Retângulo de cantos arredondados 76"/>
            <p:cNvSpPr/>
            <p:nvPr/>
          </p:nvSpPr>
          <p:spPr>
            <a:xfrm>
              <a:off x="-936377" y="4244827"/>
              <a:ext cx="547372" cy="16741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vert="horz" wrap="none" lIns="0" tIns="0" rIns="0" bIns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dirty="0" smtClean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Supervisor</a:t>
              </a: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0" name="Agrupar 129"/>
          <p:cNvGrpSpPr/>
          <p:nvPr/>
        </p:nvGrpSpPr>
        <p:grpSpPr>
          <a:xfrm>
            <a:off x="3306084" y="5142689"/>
            <a:ext cx="705181" cy="405395"/>
            <a:chOff x="-1258411" y="3592506"/>
            <a:chExt cx="705181" cy="405395"/>
          </a:xfrm>
          <a:solidFill>
            <a:srgbClr val="0066FF"/>
          </a:solidFill>
        </p:grpSpPr>
        <p:sp>
          <p:nvSpPr>
            <p:cNvPr id="211" name="Elipse 210"/>
            <p:cNvSpPr/>
            <p:nvPr/>
          </p:nvSpPr>
          <p:spPr>
            <a:xfrm>
              <a:off x="-1206700" y="392362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2" name="Elipse 211"/>
            <p:cNvSpPr/>
            <p:nvPr/>
          </p:nvSpPr>
          <p:spPr>
            <a:xfrm>
              <a:off x="-1206700" y="364337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3" name="Elipse 212"/>
            <p:cNvSpPr/>
            <p:nvPr/>
          </p:nvSpPr>
          <p:spPr>
            <a:xfrm>
              <a:off x="-651463" y="392362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4" name="Elipse 213"/>
            <p:cNvSpPr/>
            <p:nvPr/>
          </p:nvSpPr>
          <p:spPr>
            <a:xfrm>
              <a:off x="-651463" y="3643370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5" name="Elipse 214"/>
            <p:cNvSpPr/>
            <p:nvPr/>
          </p:nvSpPr>
          <p:spPr>
            <a:xfrm>
              <a:off x="-919823" y="3592506"/>
              <a:ext cx="45719" cy="45719"/>
            </a:xfrm>
            <a:prstGeom prst="ellipse">
              <a:avLst/>
            </a:prstGeom>
            <a:grpFill/>
            <a:ln>
              <a:solidFill>
                <a:srgbClr val="9C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6" name="Hexágono 215"/>
            <p:cNvSpPr/>
            <p:nvPr/>
          </p:nvSpPr>
          <p:spPr>
            <a:xfrm rot="10800000">
              <a:off x="-1258411" y="3615366"/>
              <a:ext cx="705181" cy="382535"/>
            </a:xfrm>
            <a:prstGeom prst="hexagon">
              <a:avLst/>
            </a:prstGeom>
            <a:grpFill/>
            <a:ln w="9525">
              <a:solidFill>
                <a:srgbClr val="9C227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ROADM</a:t>
              </a:r>
              <a:endPara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31" name="Conector Angulado 130"/>
          <p:cNvCxnSpPr>
            <a:stCxn id="234" idx="1"/>
            <a:endCxn id="231" idx="0"/>
          </p:cNvCxnSpPr>
          <p:nvPr/>
        </p:nvCxnSpPr>
        <p:spPr>
          <a:xfrm rot="10800000">
            <a:off x="4570099" y="5157600"/>
            <a:ext cx="189983" cy="14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131"/>
          <p:cNvCxnSpPr>
            <a:stCxn id="246" idx="3"/>
            <a:endCxn id="220" idx="2"/>
          </p:cNvCxnSpPr>
          <p:nvPr/>
        </p:nvCxnSpPr>
        <p:spPr>
          <a:xfrm flipV="1">
            <a:off x="1914899" y="5496663"/>
            <a:ext cx="322871" cy="245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Angulado 132"/>
          <p:cNvCxnSpPr>
            <a:stCxn id="244" idx="0"/>
            <a:endCxn id="221" idx="2"/>
          </p:cNvCxnSpPr>
          <p:nvPr/>
        </p:nvCxnSpPr>
        <p:spPr>
          <a:xfrm>
            <a:off x="1917111" y="5136414"/>
            <a:ext cx="320659" cy="799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do 133"/>
          <p:cNvCxnSpPr>
            <a:stCxn id="251" idx="3"/>
            <a:endCxn id="245" idx="0"/>
          </p:cNvCxnSpPr>
          <p:nvPr/>
        </p:nvCxnSpPr>
        <p:spPr>
          <a:xfrm flipV="1">
            <a:off x="1493648" y="5521185"/>
            <a:ext cx="116147" cy="9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Angulado 134"/>
          <p:cNvCxnSpPr>
            <a:stCxn id="230" idx="3"/>
            <a:endCxn id="236" idx="1"/>
          </p:cNvCxnSpPr>
          <p:nvPr/>
        </p:nvCxnSpPr>
        <p:spPr>
          <a:xfrm>
            <a:off x="4605073" y="5530177"/>
            <a:ext cx="152627" cy="9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Angulado 136"/>
          <p:cNvCxnSpPr>
            <a:stCxn id="278" idx="3"/>
            <a:endCxn id="215" idx="0"/>
          </p:cNvCxnSpPr>
          <p:nvPr/>
        </p:nvCxnSpPr>
        <p:spPr>
          <a:xfrm flipH="1">
            <a:off x="3667532" y="4544915"/>
            <a:ext cx="91387" cy="597774"/>
          </a:xfrm>
          <a:prstGeom prst="bentConnector4">
            <a:avLst>
              <a:gd name="adj1" fmla="val -250145"/>
              <a:gd name="adj2" fmla="val 71768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upo 227"/>
          <p:cNvGrpSpPr/>
          <p:nvPr/>
        </p:nvGrpSpPr>
        <p:grpSpPr>
          <a:xfrm rot="10800000">
            <a:off x="2475972" y="3766972"/>
            <a:ext cx="264740" cy="1132177"/>
            <a:chOff x="1484556" y="1583814"/>
            <a:chExt cx="307466" cy="1116700"/>
          </a:xfrm>
        </p:grpSpPr>
        <p:sp>
          <p:nvSpPr>
            <p:cNvPr id="191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Retângulo 191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Retângulo 196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Retângulo 197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Retângulo 198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Retângulo 199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4" name="Retângulo 253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139" name="Conector Angulado 138"/>
          <p:cNvCxnSpPr>
            <a:stCxn id="200" idx="3"/>
            <a:endCxn id="224" idx="0"/>
          </p:cNvCxnSpPr>
          <p:nvPr/>
        </p:nvCxnSpPr>
        <p:spPr>
          <a:xfrm rot="10800000" flipH="1" flipV="1">
            <a:off x="2475971" y="4541481"/>
            <a:ext cx="65043" cy="598468"/>
          </a:xfrm>
          <a:prstGeom prst="bentConnector4">
            <a:avLst>
              <a:gd name="adj1" fmla="val -351460"/>
              <a:gd name="adj2" fmla="val 74006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stCxn id="223" idx="6"/>
            <a:endCxn id="212" idx="2"/>
          </p:cNvCxnSpPr>
          <p:nvPr/>
        </p:nvCxnSpPr>
        <p:spPr>
          <a:xfrm>
            <a:off x="2838726" y="5216413"/>
            <a:ext cx="519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>
            <a:stCxn id="222" idx="6"/>
            <a:endCxn id="211" idx="2"/>
          </p:cNvCxnSpPr>
          <p:nvPr/>
        </p:nvCxnSpPr>
        <p:spPr>
          <a:xfrm>
            <a:off x="2838726" y="5496663"/>
            <a:ext cx="519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175"/>
          <p:cNvCxnSpPr>
            <a:stCxn id="240" idx="1"/>
            <a:endCxn id="219" idx="3"/>
          </p:cNvCxnSpPr>
          <p:nvPr/>
        </p:nvCxnSpPr>
        <p:spPr>
          <a:xfrm rot="10800000" flipV="1">
            <a:off x="3458376" y="5689000"/>
            <a:ext cx="1299324" cy="162651"/>
          </a:xfrm>
          <a:prstGeom prst="bentConnector3">
            <a:avLst>
              <a:gd name="adj1" fmla="val 6867"/>
            </a:avLst>
          </a:prstGeom>
          <a:ln w="38100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 flipH="1" flipV="1">
            <a:off x="4905967" y="5153201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 flipH="1" flipV="1">
            <a:off x="4905967" y="5533545"/>
            <a:ext cx="2873634" cy="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Agrupar 154"/>
          <p:cNvGrpSpPr/>
          <p:nvPr/>
        </p:nvGrpSpPr>
        <p:grpSpPr>
          <a:xfrm>
            <a:off x="6092415" y="4878907"/>
            <a:ext cx="205647" cy="273269"/>
            <a:chOff x="4862911" y="6282696"/>
            <a:chExt cx="247497" cy="328880"/>
          </a:xfrm>
        </p:grpSpPr>
        <p:sp>
          <p:nvSpPr>
            <p:cNvPr id="160" name="Elipse 159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Elipse 161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56" name="Agrupar 155"/>
          <p:cNvGrpSpPr/>
          <p:nvPr/>
        </p:nvGrpSpPr>
        <p:grpSpPr>
          <a:xfrm>
            <a:off x="6405815" y="5259505"/>
            <a:ext cx="205647" cy="273269"/>
            <a:chOff x="4862911" y="6282696"/>
            <a:chExt cx="247497" cy="328880"/>
          </a:xfrm>
        </p:grpSpPr>
        <p:sp>
          <p:nvSpPr>
            <p:cNvPr id="157" name="Elipse 156"/>
            <p:cNvSpPr/>
            <p:nvPr/>
          </p:nvSpPr>
          <p:spPr>
            <a:xfrm>
              <a:off x="4862911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Elipse 157"/>
            <p:cNvSpPr/>
            <p:nvPr/>
          </p:nvSpPr>
          <p:spPr>
            <a:xfrm>
              <a:off x="4924785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>
              <a:off x="4986659" y="6282696"/>
              <a:ext cx="123749" cy="328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67" name="Grupo 227"/>
          <p:cNvGrpSpPr/>
          <p:nvPr/>
        </p:nvGrpSpPr>
        <p:grpSpPr>
          <a:xfrm>
            <a:off x="3494179" y="3766972"/>
            <a:ext cx="264740" cy="1132177"/>
            <a:chOff x="1484556" y="1583814"/>
            <a:chExt cx="307466" cy="1116700"/>
          </a:xfrm>
        </p:grpSpPr>
        <p:sp>
          <p:nvSpPr>
            <p:cNvPr id="268" name="Trapezóide 96"/>
            <p:cNvSpPr/>
            <p:nvPr/>
          </p:nvSpPr>
          <p:spPr>
            <a:xfrm rot="5400000">
              <a:off x="1079937" y="2034152"/>
              <a:ext cx="1116700" cy="216024"/>
            </a:xfrm>
            <a:prstGeom prst="trapezoid">
              <a:avLst>
                <a:gd name="adj" fmla="val 74430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Mux/Demux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9" name="Retângulo 268"/>
            <p:cNvSpPr/>
            <p:nvPr/>
          </p:nvSpPr>
          <p:spPr>
            <a:xfrm>
              <a:off x="1484556" y="165539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0" name="Retângulo 269"/>
            <p:cNvSpPr/>
            <p:nvPr/>
          </p:nvSpPr>
          <p:spPr>
            <a:xfrm>
              <a:off x="1484556" y="178604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1" name="Retângulo 270"/>
            <p:cNvSpPr/>
            <p:nvPr/>
          </p:nvSpPr>
          <p:spPr>
            <a:xfrm>
              <a:off x="1484556" y="191670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2" name="Retângulo 271"/>
            <p:cNvSpPr/>
            <p:nvPr/>
          </p:nvSpPr>
          <p:spPr>
            <a:xfrm>
              <a:off x="1484556" y="2047357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3" name="Retângulo 272"/>
            <p:cNvSpPr/>
            <p:nvPr/>
          </p:nvSpPr>
          <p:spPr>
            <a:xfrm>
              <a:off x="1484556" y="217777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4" name="Retângulo 273"/>
            <p:cNvSpPr/>
            <p:nvPr/>
          </p:nvSpPr>
          <p:spPr>
            <a:xfrm>
              <a:off x="1484556" y="2308434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5" name="Retângulo 274"/>
            <p:cNvSpPr/>
            <p:nvPr/>
          </p:nvSpPr>
          <p:spPr>
            <a:xfrm>
              <a:off x="1484556" y="2439089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6" name="Retângulo 275"/>
            <p:cNvSpPr/>
            <p:nvPr/>
          </p:nvSpPr>
          <p:spPr>
            <a:xfrm>
              <a:off x="1484556" y="256721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7" name="Retângulo 276"/>
            <p:cNvSpPr/>
            <p:nvPr/>
          </p:nvSpPr>
          <p:spPr>
            <a:xfrm>
              <a:off x="1746303" y="1913733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8" name="Retângulo 277"/>
            <p:cNvSpPr/>
            <p:nvPr/>
          </p:nvSpPr>
          <p:spPr>
            <a:xfrm>
              <a:off x="1746303" y="2328262"/>
              <a:ext cx="4571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79" name="Conector Angulado 278"/>
          <p:cNvCxnSpPr>
            <a:stCxn id="269" idx="1"/>
            <a:endCxn id="126" idx="1"/>
          </p:cNvCxnSpPr>
          <p:nvPr/>
        </p:nvCxnSpPr>
        <p:spPr>
          <a:xfrm rot="10800000" flipH="1">
            <a:off x="3494178" y="3433830"/>
            <a:ext cx="14475" cy="428890"/>
          </a:xfrm>
          <a:prstGeom prst="bentConnector3">
            <a:avLst>
              <a:gd name="adj1" fmla="val -1579275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Imagem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54" y="3284824"/>
            <a:ext cx="1789290" cy="298011"/>
          </a:xfrm>
          <a:prstGeom prst="rect">
            <a:avLst/>
          </a:prstGeom>
        </p:spPr>
      </p:pic>
      <p:pic>
        <p:nvPicPr>
          <p:cNvPr id="280" name="Imagem 2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38" y="3284824"/>
            <a:ext cx="1789290" cy="298011"/>
          </a:xfrm>
          <a:prstGeom prst="rect">
            <a:avLst/>
          </a:prstGeom>
        </p:spPr>
      </p:pic>
      <p:cxnSp>
        <p:nvCxnSpPr>
          <p:cNvPr id="281" name="Conector Angulado 280"/>
          <p:cNvCxnSpPr>
            <a:stCxn id="199" idx="1"/>
            <a:endCxn id="280" idx="3"/>
          </p:cNvCxnSpPr>
          <p:nvPr/>
        </p:nvCxnSpPr>
        <p:spPr>
          <a:xfrm flipH="1" flipV="1">
            <a:off x="2721028" y="3433830"/>
            <a:ext cx="19684" cy="445114"/>
          </a:xfrm>
          <a:prstGeom prst="bentConnector3">
            <a:avLst>
              <a:gd name="adj1" fmla="val -1161349"/>
            </a:avLst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CaixaDeTexto 281"/>
          <p:cNvSpPr txBox="1"/>
          <p:nvPr/>
        </p:nvSpPr>
        <p:spPr>
          <a:xfrm>
            <a:off x="3982746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3" name="CaixaDeTexto 282"/>
          <p:cNvSpPr txBox="1"/>
          <p:nvPr/>
        </p:nvSpPr>
        <p:spPr>
          <a:xfrm>
            <a:off x="947857" y="4652469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Amplificador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6" name="CaixaDeTexto 285"/>
          <p:cNvSpPr txBox="1"/>
          <p:nvPr/>
        </p:nvSpPr>
        <p:spPr>
          <a:xfrm>
            <a:off x="3582256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7" name="CaixaDeTexto 286"/>
          <p:cNvSpPr txBox="1"/>
          <p:nvPr/>
        </p:nvSpPr>
        <p:spPr>
          <a:xfrm>
            <a:off x="1396862" y="3067828"/>
            <a:ext cx="130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Transponder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8" name="Elipse 287"/>
          <p:cNvSpPr/>
          <p:nvPr/>
        </p:nvSpPr>
        <p:spPr>
          <a:xfrm>
            <a:off x="4120656" y="1280420"/>
            <a:ext cx="706500" cy="7065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6" name="Conector reto 135"/>
          <p:cNvCxnSpPr/>
          <p:nvPr/>
        </p:nvCxnSpPr>
        <p:spPr>
          <a:xfrm flipH="1">
            <a:off x="1591522" y="1383885"/>
            <a:ext cx="2632599" cy="161370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4827156" y="1633670"/>
            <a:ext cx="774878" cy="225599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Conector reto 140"/>
          <p:cNvCxnSpPr/>
          <p:nvPr/>
        </p:nvCxnSpPr>
        <p:spPr>
          <a:xfrm flipH="1">
            <a:off x="0" y="5140566"/>
            <a:ext cx="1379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 flipH="1" flipV="1">
            <a:off x="0" y="5520910"/>
            <a:ext cx="1379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tângulo 144"/>
          <p:cNvSpPr/>
          <p:nvPr/>
        </p:nvSpPr>
        <p:spPr>
          <a:xfrm>
            <a:off x="5742923" y="2105156"/>
            <a:ext cx="4640776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/>
              <a:t>Características e funcionalidades: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Configuração e Reconfiguração de canais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Gráfico </a:t>
            </a:r>
            <a:r>
              <a:rPr lang="pt-BR" sz="1400" dirty="0" smtClean="0">
                <a:solidFill>
                  <a:prstClr val="black"/>
                </a:solidFill>
              </a:rPr>
              <a:t>da potência dos canais 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Equalização automática em todos os sites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OSNR </a:t>
            </a:r>
            <a:r>
              <a:rPr lang="pt-BR" sz="1400" dirty="0" smtClean="0">
                <a:solidFill>
                  <a:prstClr val="black"/>
                </a:solidFill>
              </a:rPr>
              <a:t>dos canais </a:t>
            </a:r>
            <a:r>
              <a:rPr lang="pt-BR" sz="1400" dirty="0" smtClean="0">
                <a:solidFill>
                  <a:prstClr val="black"/>
                </a:solidFill>
              </a:rPr>
              <a:t>em sites de </a:t>
            </a:r>
            <a:r>
              <a:rPr lang="en-AE" sz="1400" dirty="0" smtClean="0">
                <a:solidFill>
                  <a:prstClr val="black"/>
                </a:solidFill>
              </a:rPr>
              <a:t>≥ Grau 3</a:t>
            </a: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Flexibilidade </a:t>
            </a:r>
            <a:r>
              <a:rPr lang="pt-BR" sz="1400" dirty="0" smtClean="0">
                <a:solidFill>
                  <a:prstClr val="black"/>
                </a:solidFill>
              </a:rPr>
              <a:t>para aprovisionar tráfego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Ferramenta de provisionamento fim-a-fim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Proteção e </a:t>
            </a:r>
            <a:r>
              <a:rPr lang="pt-BR" sz="1400" dirty="0" smtClean="0">
                <a:solidFill>
                  <a:prstClr val="black"/>
                </a:solidFill>
              </a:rPr>
              <a:t>Restauração</a:t>
            </a:r>
          </a:p>
        </p:txBody>
      </p:sp>
      <p:sp>
        <p:nvSpPr>
          <p:cNvPr id="169" name="Hexágono 168"/>
          <p:cNvSpPr/>
          <p:nvPr/>
        </p:nvSpPr>
        <p:spPr>
          <a:xfrm>
            <a:off x="627758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0" name="Hexágono 169"/>
          <p:cNvSpPr/>
          <p:nvPr/>
        </p:nvSpPr>
        <p:spPr>
          <a:xfrm>
            <a:off x="2456409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1" name="Hexágono 170"/>
          <p:cNvSpPr/>
          <p:nvPr/>
        </p:nvSpPr>
        <p:spPr>
          <a:xfrm>
            <a:off x="4214111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2" name="Hexágono 171"/>
          <p:cNvSpPr/>
          <p:nvPr/>
        </p:nvSpPr>
        <p:spPr>
          <a:xfrm>
            <a:off x="6032058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3" name="Hexágono 172"/>
          <p:cNvSpPr/>
          <p:nvPr/>
        </p:nvSpPr>
        <p:spPr>
          <a:xfrm>
            <a:off x="7835999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4" name="Hexágono 173"/>
          <p:cNvSpPr/>
          <p:nvPr/>
        </p:nvSpPr>
        <p:spPr>
          <a:xfrm>
            <a:off x="9653011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878006" y="1849693"/>
            <a:ext cx="8997175" cy="3024337"/>
            <a:chOff x="878006" y="1980431"/>
            <a:chExt cx="8997175" cy="792088"/>
          </a:xfrm>
        </p:grpSpPr>
        <p:cxnSp>
          <p:nvCxnSpPr>
            <p:cNvPr id="20" name="Conector reto 19"/>
            <p:cNvCxnSpPr>
              <a:stCxn id="3" idx="4"/>
            </p:cNvCxnSpPr>
            <p:nvPr/>
          </p:nvCxnSpPr>
          <p:spPr>
            <a:xfrm>
              <a:off x="878006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2668631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4478406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6288181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>
              <a:off x="8097956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>
              <a:off x="9870983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dimensionar os canais em uma rede? - ROADM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9387460" y="900311"/>
            <a:ext cx="98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22,5 dB</a:t>
            </a:r>
            <a:endParaRPr lang="pt-BR" sz="1400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2276785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28 dB</a:t>
            </a:r>
            <a:endParaRPr lang="pt-BR" sz="1400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4065162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26 dB</a:t>
            </a:r>
            <a:endParaRPr lang="pt-BR" sz="1400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5767253" y="90031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24,5 dB</a:t>
            </a:r>
            <a:endParaRPr lang="pt-BR" sz="1400" dirty="0"/>
          </a:p>
        </p:txBody>
      </p:sp>
      <p:sp>
        <p:nvSpPr>
          <p:cNvPr id="113" name="CaixaDeTexto 112"/>
          <p:cNvSpPr txBox="1"/>
          <p:nvPr/>
        </p:nvSpPr>
        <p:spPr>
          <a:xfrm>
            <a:off x="7672859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23 dB</a:t>
            </a:r>
            <a:endParaRPr lang="pt-BR" sz="1400" dirty="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900795" y="2163929"/>
            <a:ext cx="17546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ixaDeTexto 145"/>
          <p:cNvSpPr txBox="1"/>
          <p:nvPr/>
        </p:nvSpPr>
        <p:spPr>
          <a:xfrm>
            <a:off x="1388173" y="191812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400G</a:t>
            </a:r>
            <a:endParaRPr lang="pt-BR" sz="1400" i="1" dirty="0"/>
          </a:p>
        </p:txBody>
      </p:sp>
      <p:cxnSp>
        <p:nvCxnSpPr>
          <p:cNvPr id="147" name="Conector de Seta Reta 146"/>
          <p:cNvCxnSpPr/>
          <p:nvPr/>
        </p:nvCxnSpPr>
        <p:spPr>
          <a:xfrm>
            <a:off x="900795" y="2677785"/>
            <a:ext cx="35776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47"/>
          <p:cNvSpPr txBox="1"/>
          <p:nvPr/>
        </p:nvSpPr>
        <p:spPr>
          <a:xfrm>
            <a:off x="2645563" y="24319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400G</a:t>
            </a:r>
            <a:endParaRPr lang="pt-BR" sz="1400" i="1" dirty="0"/>
          </a:p>
        </p:txBody>
      </p:sp>
      <p:cxnSp>
        <p:nvCxnSpPr>
          <p:cNvPr id="149" name="Conector de Seta Reta 148"/>
          <p:cNvCxnSpPr/>
          <p:nvPr/>
        </p:nvCxnSpPr>
        <p:spPr>
          <a:xfrm>
            <a:off x="900795" y="3253610"/>
            <a:ext cx="5387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ixaDeTexto 149"/>
          <p:cNvSpPr txBox="1"/>
          <p:nvPr/>
        </p:nvSpPr>
        <p:spPr>
          <a:xfrm>
            <a:off x="3182262" y="30078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400G</a:t>
            </a:r>
            <a:endParaRPr lang="pt-BR" sz="1400" i="1" dirty="0"/>
          </a:p>
        </p:txBody>
      </p:sp>
      <p:cxnSp>
        <p:nvCxnSpPr>
          <p:cNvPr id="157" name="Conector de Seta Reta 156"/>
          <p:cNvCxnSpPr/>
          <p:nvPr/>
        </p:nvCxnSpPr>
        <p:spPr>
          <a:xfrm>
            <a:off x="900795" y="3824942"/>
            <a:ext cx="71971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aixaDeTexto 158"/>
          <p:cNvSpPr txBox="1"/>
          <p:nvPr/>
        </p:nvSpPr>
        <p:spPr>
          <a:xfrm>
            <a:off x="4440665" y="357913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/>
              <a:t>3</a:t>
            </a:r>
            <a:r>
              <a:rPr lang="pt-BR" sz="1400" i="1" dirty="0" smtClean="0"/>
              <a:t>00G</a:t>
            </a:r>
            <a:endParaRPr lang="pt-BR" sz="1400" i="1" dirty="0"/>
          </a:p>
        </p:txBody>
      </p:sp>
      <p:cxnSp>
        <p:nvCxnSpPr>
          <p:cNvPr id="160" name="Conector de Seta Reta 159"/>
          <p:cNvCxnSpPr/>
          <p:nvPr/>
        </p:nvCxnSpPr>
        <p:spPr>
          <a:xfrm>
            <a:off x="900795" y="4457208"/>
            <a:ext cx="89701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aixaDeTexto 161"/>
          <p:cNvSpPr txBox="1"/>
          <p:nvPr/>
        </p:nvSpPr>
        <p:spPr>
          <a:xfrm>
            <a:off x="5100247" y="421140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/>
              <a:t>3</a:t>
            </a:r>
            <a:r>
              <a:rPr lang="pt-BR" sz="1400" i="1" dirty="0" smtClean="0"/>
              <a:t>00G</a:t>
            </a:r>
            <a:endParaRPr lang="pt-BR" sz="1400" i="1" dirty="0"/>
          </a:p>
        </p:txBody>
      </p:sp>
      <p:sp>
        <p:nvSpPr>
          <p:cNvPr id="48" name="Hexágono 47"/>
          <p:cNvSpPr/>
          <p:nvPr/>
        </p:nvSpPr>
        <p:spPr>
          <a:xfrm>
            <a:off x="627758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Hexágono 48"/>
          <p:cNvSpPr/>
          <p:nvPr/>
        </p:nvSpPr>
        <p:spPr>
          <a:xfrm>
            <a:off x="2456409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Hexágono 49"/>
          <p:cNvSpPr/>
          <p:nvPr/>
        </p:nvSpPr>
        <p:spPr>
          <a:xfrm>
            <a:off x="4214111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Hexágono 50"/>
          <p:cNvSpPr/>
          <p:nvPr/>
        </p:nvSpPr>
        <p:spPr>
          <a:xfrm>
            <a:off x="6032058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Hexágono 51"/>
          <p:cNvSpPr/>
          <p:nvPr/>
        </p:nvSpPr>
        <p:spPr>
          <a:xfrm>
            <a:off x="7835999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Hexágono 52"/>
          <p:cNvSpPr/>
          <p:nvPr/>
        </p:nvSpPr>
        <p:spPr>
          <a:xfrm>
            <a:off x="9653011" y="1431210"/>
            <a:ext cx="490289" cy="422663"/>
          </a:xfrm>
          <a:prstGeom prst="hexagon">
            <a:avLst/>
          </a:prstGeom>
          <a:solidFill>
            <a:srgbClr val="FF99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26191"/>
              </p:ext>
            </p:extLst>
          </p:nvPr>
        </p:nvGraphicFramePr>
        <p:xfrm>
          <a:off x="711034" y="4720734"/>
          <a:ext cx="4146215" cy="204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610">
                <a:tc gridSpan="3"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Características ópticas</a:t>
                      </a:r>
                      <a:endParaRPr lang="pt-BR" sz="1500" b="1" kern="1200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Taxa</a:t>
                      </a:r>
                      <a:endParaRPr lang="pt-BR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Modulações</a:t>
                      </a:r>
                      <a:endParaRPr lang="pt-BR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OSNR </a:t>
                      </a:r>
                      <a:r>
                        <a:rPr lang="pt-BR" sz="15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mín</a:t>
                      </a:r>
                      <a:endParaRPr lang="pt-BR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QPSK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11,8 dB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QPSK</a:t>
                      </a: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15,7 dB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8-QAM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20,5 dB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16-QAM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 dB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>
          <a:xfrm>
            <a:off x="4926971" y="5245378"/>
            <a:ext cx="55322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/>
              <a:t>Quais taxas podemos aplicar na rede?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Usando especificação TMD400G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Considerando WSS (sem penalidade de filtragem)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Fim-a-Fim ONSR permite até </a:t>
            </a:r>
            <a:r>
              <a:rPr lang="pt-BR" sz="1600" b="1" dirty="0" smtClean="0">
                <a:solidFill>
                  <a:prstClr val="black"/>
                </a:solidFill>
              </a:rPr>
              <a:t>300G</a:t>
            </a:r>
            <a:endParaRPr lang="pt-BR" sz="1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878006" y="1718957"/>
            <a:ext cx="8997175" cy="3155071"/>
            <a:chOff x="878006" y="1946191"/>
            <a:chExt cx="8997175" cy="826328"/>
          </a:xfrm>
        </p:grpSpPr>
        <p:cxnSp>
          <p:nvCxnSpPr>
            <p:cNvPr id="20" name="Conector reto 19"/>
            <p:cNvCxnSpPr>
              <a:stCxn id="3" idx="4"/>
            </p:cNvCxnSpPr>
            <p:nvPr/>
          </p:nvCxnSpPr>
          <p:spPr>
            <a:xfrm>
              <a:off x="878006" y="194619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2668631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4478406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6288181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>
              <a:off x="8097956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>
              <a:off x="9870983" y="1980431"/>
              <a:ext cx="4198" cy="7920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dimensionar os canais em uma rede? - </a:t>
            </a:r>
            <a:r>
              <a:rPr lang="pt-BR" dirty="0" smtClean="0"/>
              <a:t>convencional</a:t>
            </a:r>
            <a:endParaRPr lang="pt-BR" dirty="0"/>
          </a:p>
        </p:txBody>
      </p:sp>
      <p:cxnSp>
        <p:nvCxnSpPr>
          <p:cNvPr id="8" name="Conector reto 7"/>
          <p:cNvCxnSpPr>
            <a:stCxn id="3" idx="6"/>
            <a:endCxn id="74" idx="2"/>
          </p:cNvCxnSpPr>
          <p:nvPr/>
        </p:nvCxnSpPr>
        <p:spPr>
          <a:xfrm>
            <a:off x="1094030" y="1633670"/>
            <a:ext cx="85689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661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4621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</p:txBody>
      </p:sp>
      <p:sp>
        <p:nvSpPr>
          <p:cNvPr id="70" name="Elipse 69"/>
          <p:cNvSpPr/>
          <p:nvPr/>
        </p:nvSpPr>
        <p:spPr>
          <a:xfrm>
            <a:off x="42623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0625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78627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9662982" y="141764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820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318226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751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75365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595372" y="12637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80 km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9387460" y="900311"/>
            <a:ext cx="98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22,5 dB</a:t>
            </a:r>
            <a:endParaRPr lang="pt-BR" sz="1400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2276785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28 dB</a:t>
            </a:r>
            <a:endParaRPr lang="pt-BR" sz="1400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4065162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26 dB</a:t>
            </a:r>
            <a:endParaRPr lang="pt-BR" sz="1400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5767253" y="90031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24,5 dB</a:t>
            </a:r>
            <a:endParaRPr lang="pt-BR" sz="1400" dirty="0"/>
          </a:p>
        </p:txBody>
      </p:sp>
      <p:sp>
        <p:nvSpPr>
          <p:cNvPr id="113" name="CaixaDeTexto 112"/>
          <p:cNvSpPr txBox="1"/>
          <p:nvPr/>
        </p:nvSpPr>
        <p:spPr>
          <a:xfrm>
            <a:off x="7672859" y="90031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OSNR 23 dB</a:t>
            </a:r>
            <a:endParaRPr lang="pt-BR" sz="1400" dirty="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900795" y="2163929"/>
            <a:ext cx="17546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ixaDeTexto 145"/>
          <p:cNvSpPr txBox="1"/>
          <p:nvPr/>
        </p:nvSpPr>
        <p:spPr>
          <a:xfrm>
            <a:off x="1388173" y="191812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400G</a:t>
            </a:r>
            <a:endParaRPr lang="pt-BR" sz="1400" i="1" dirty="0"/>
          </a:p>
        </p:txBody>
      </p:sp>
      <p:cxnSp>
        <p:nvCxnSpPr>
          <p:cNvPr id="147" name="Conector de Seta Reta 146"/>
          <p:cNvCxnSpPr/>
          <p:nvPr/>
        </p:nvCxnSpPr>
        <p:spPr>
          <a:xfrm>
            <a:off x="900795" y="2677785"/>
            <a:ext cx="35776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47"/>
          <p:cNvSpPr txBox="1"/>
          <p:nvPr/>
        </p:nvSpPr>
        <p:spPr>
          <a:xfrm>
            <a:off x="2645563" y="24319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400G</a:t>
            </a:r>
            <a:endParaRPr lang="pt-BR" sz="1400" i="1" dirty="0"/>
          </a:p>
        </p:txBody>
      </p:sp>
      <p:cxnSp>
        <p:nvCxnSpPr>
          <p:cNvPr id="149" name="Conector de Seta Reta 148"/>
          <p:cNvCxnSpPr/>
          <p:nvPr/>
        </p:nvCxnSpPr>
        <p:spPr>
          <a:xfrm>
            <a:off x="900795" y="3253610"/>
            <a:ext cx="5387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ixaDeTexto 149"/>
          <p:cNvSpPr txBox="1"/>
          <p:nvPr/>
        </p:nvSpPr>
        <p:spPr>
          <a:xfrm>
            <a:off x="3182262" y="3007803"/>
            <a:ext cx="792088" cy="307777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/>
              <a:t>3</a:t>
            </a:r>
            <a:r>
              <a:rPr lang="pt-BR" sz="1400" i="1" dirty="0" smtClean="0"/>
              <a:t>00G</a:t>
            </a:r>
            <a:endParaRPr lang="pt-BR" sz="1400" i="1" dirty="0"/>
          </a:p>
        </p:txBody>
      </p:sp>
      <p:cxnSp>
        <p:nvCxnSpPr>
          <p:cNvPr id="157" name="Conector de Seta Reta 156"/>
          <p:cNvCxnSpPr/>
          <p:nvPr/>
        </p:nvCxnSpPr>
        <p:spPr>
          <a:xfrm>
            <a:off x="900795" y="3824942"/>
            <a:ext cx="71971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aixaDeTexto 158"/>
          <p:cNvSpPr txBox="1"/>
          <p:nvPr/>
        </p:nvSpPr>
        <p:spPr>
          <a:xfrm>
            <a:off x="4440665" y="3579135"/>
            <a:ext cx="792088" cy="307777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i="1"/>
            </a:lvl1pPr>
          </a:lstStyle>
          <a:p>
            <a:r>
              <a:rPr lang="pt-BR" dirty="0"/>
              <a:t>200G</a:t>
            </a:r>
          </a:p>
        </p:txBody>
      </p:sp>
      <p:cxnSp>
        <p:nvCxnSpPr>
          <p:cNvPr id="160" name="Conector de Seta Reta 159"/>
          <p:cNvCxnSpPr/>
          <p:nvPr/>
        </p:nvCxnSpPr>
        <p:spPr>
          <a:xfrm>
            <a:off x="900795" y="4457208"/>
            <a:ext cx="89701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aixaDeTexto 161"/>
          <p:cNvSpPr txBox="1"/>
          <p:nvPr/>
        </p:nvSpPr>
        <p:spPr>
          <a:xfrm>
            <a:off x="5075324" y="4211401"/>
            <a:ext cx="792088" cy="307777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i="1"/>
            </a:lvl1pPr>
          </a:lstStyle>
          <a:p>
            <a:r>
              <a:rPr lang="pt-BR" dirty="0"/>
              <a:t>200G</a:t>
            </a:r>
          </a:p>
        </p:txBody>
      </p:sp>
      <p:sp>
        <p:nvSpPr>
          <p:cNvPr id="167" name="CaixaDeTexto 166"/>
          <p:cNvSpPr txBox="1"/>
          <p:nvPr/>
        </p:nvSpPr>
        <p:spPr>
          <a:xfrm>
            <a:off x="3765855" y="245083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>
                <a:solidFill>
                  <a:srgbClr val="FF0000"/>
                </a:solidFill>
              </a:rPr>
              <a:t>+ 1 dB</a:t>
            </a:r>
            <a:endParaRPr lang="pt-BR" sz="1100" i="1" dirty="0">
              <a:solidFill>
                <a:srgbClr val="FF0000"/>
              </a:solidFill>
            </a:endParaRPr>
          </a:p>
        </p:txBody>
      </p:sp>
      <p:sp>
        <p:nvSpPr>
          <p:cNvPr id="168" name="CaixaDeTexto 167"/>
          <p:cNvSpPr txBox="1"/>
          <p:nvPr/>
        </p:nvSpPr>
        <p:spPr>
          <a:xfrm>
            <a:off x="5577793" y="302264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FF0000"/>
                </a:solidFill>
              </a:rPr>
              <a:t>+</a:t>
            </a:r>
            <a:r>
              <a:rPr lang="pt-BR" sz="1100" i="1" dirty="0" smtClean="0">
                <a:solidFill>
                  <a:srgbClr val="FF0000"/>
                </a:solidFill>
              </a:rPr>
              <a:t> 2 dB</a:t>
            </a:r>
            <a:endParaRPr lang="pt-BR" sz="1100" i="1" dirty="0">
              <a:solidFill>
                <a:srgbClr val="FF0000"/>
              </a:solidFill>
            </a:endParaRPr>
          </a:p>
        </p:txBody>
      </p:sp>
      <p:sp>
        <p:nvSpPr>
          <p:cNvPr id="170" name="CaixaDeTexto 169"/>
          <p:cNvSpPr txBox="1"/>
          <p:nvPr/>
        </p:nvSpPr>
        <p:spPr>
          <a:xfrm>
            <a:off x="7388911" y="360046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FF0000"/>
                </a:solidFill>
              </a:rPr>
              <a:t>+</a:t>
            </a:r>
            <a:r>
              <a:rPr lang="pt-BR" sz="1100" i="1" dirty="0" smtClean="0">
                <a:solidFill>
                  <a:srgbClr val="FF0000"/>
                </a:solidFill>
              </a:rPr>
              <a:t> 2 dB</a:t>
            </a:r>
            <a:endParaRPr lang="pt-BR" sz="1100" i="1" dirty="0">
              <a:solidFill>
                <a:srgbClr val="FF0000"/>
              </a:solidFill>
            </a:endParaRPr>
          </a:p>
        </p:txBody>
      </p:sp>
      <p:sp>
        <p:nvSpPr>
          <p:cNvPr id="171" name="CaixaDeTexto 170"/>
          <p:cNvSpPr txBox="1"/>
          <p:nvPr/>
        </p:nvSpPr>
        <p:spPr>
          <a:xfrm>
            <a:off x="9151264" y="4223433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FF0000"/>
                </a:solidFill>
              </a:rPr>
              <a:t>+</a:t>
            </a:r>
            <a:r>
              <a:rPr lang="pt-BR" sz="1100" i="1" dirty="0" smtClean="0">
                <a:solidFill>
                  <a:srgbClr val="FF0000"/>
                </a:solidFill>
              </a:rPr>
              <a:t> 3 dB</a:t>
            </a:r>
            <a:endParaRPr lang="pt-BR" sz="1100" i="1" dirty="0">
              <a:solidFill>
                <a:srgbClr val="FF0000"/>
              </a:solidFill>
            </a:endParaRPr>
          </a:p>
        </p:txBody>
      </p:sp>
      <p:graphicFrame>
        <p:nvGraphicFramePr>
          <p:cNvPr id="55" name="Tabe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34641"/>
              </p:ext>
            </p:extLst>
          </p:nvPr>
        </p:nvGraphicFramePr>
        <p:xfrm>
          <a:off x="711034" y="4720734"/>
          <a:ext cx="4146215" cy="204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610">
                <a:tc gridSpan="3"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Características ópticas</a:t>
                      </a:r>
                      <a:endParaRPr lang="pt-BR" sz="1500" b="1" kern="1200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Taxa</a:t>
                      </a:r>
                      <a:endParaRPr lang="pt-BR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Modulações</a:t>
                      </a:r>
                      <a:endParaRPr lang="pt-BR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tc>
                  <a:txBody>
                    <a:bodyPr/>
                    <a:lstStyle/>
                    <a:p>
                      <a:pPr marL="0" lvl="2" algn="ctr" defTabSz="723900" rtl="0" eaLnBrk="1" latinLnBrk="0" hangingPunct="1"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defRPr/>
                      </a:pPr>
                      <a:r>
                        <a:rPr lang="pt-BR" sz="15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OSNR mín.</a:t>
                      </a:r>
                      <a:endParaRPr lang="pt-BR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QPSK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11,8 dB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QPSK</a:t>
                      </a:r>
                    </a:p>
                  </a:txBody>
                  <a:tcPr marL="121981" marR="121981" marT="60990" marB="60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15,7 </a:t>
                      </a:r>
                      <a:r>
                        <a:rPr lang="pt-BR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+ 3 dB</a:t>
                      </a:r>
                      <a:endParaRPr lang="pt-BR" sz="1400" b="0" kern="1200" dirty="0">
                        <a:solidFill>
                          <a:srgbClr val="C00000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8-QAM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20,5 </a:t>
                      </a:r>
                      <a:r>
                        <a:rPr lang="pt-BR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+ 2 dB</a:t>
                      </a:r>
                      <a:endParaRPr lang="pt-BR" sz="1400" b="0" kern="1200" dirty="0">
                        <a:solidFill>
                          <a:srgbClr val="C00000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400G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16-QAM</a:t>
                      </a:r>
                      <a:endParaRPr lang="pt-BR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 </a:t>
                      </a:r>
                      <a:r>
                        <a:rPr lang="pt-BR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+ 1 dB</a:t>
                      </a:r>
                      <a:endParaRPr lang="pt-BR" sz="1400" b="0" kern="1200" dirty="0">
                        <a:solidFill>
                          <a:srgbClr val="C00000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81" marR="121981" marT="60990" marB="609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" name="Retângulo 55"/>
          <p:cNvSpPr/>
          <p:nvPr/>
        </p:nvSpPr>
        <p:spPr>
          <a:xfrm>
            <a:off x="4926971" y="5245378"/>
            <a:ext cx="55322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/>
              <a:t>Quais taxas podemos aplicar na rede?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Usando especificação TMD400G</a:t>
            </a: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Considerando penalidade de filtragem Mux/</a:t>
            </a:r>
            <a:r>
              <a:rPr lang="pt-BR" sz="1400" dirty="0" err="1" smtClean="0">
                <a:solidFill>
                  <a:prstClr val="black"/>
                </a:solidFill>
              </a:rPr>
              <a:t>Demux</a:t>
            </a:r>
            <a:endParaRPr lang="pt-BR" sz="1400" dirty="0" smtClean="0">
              <a:solidFill>
                <a:prstClr val="black"/>
              </a:solidFill>
            </a:endParaRPr>
          </a:p>
          <a:p>
            <a:pPr marL="360363" lvl="1" indent="-1793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Fim-a-Fim ONSR permite até </a:t>
            </a:r>
            <a:r>
              <a:rPr lang="pt-BR" sz="1600" b="1" dirty="0">
                <a:solidFill>
                  <a:srgbClr val="C00000"/>
                </a:solidFill>
              </a:rPr>
              <a:t>2</a:t>
            </a:r>
            <a:r>
              <a:rPr lang="pt-BR" sz="1600" b="1" dirty="0" smtClean="0">
                <a:solidFill>
                  <a:srgbClr val="C00000"/>
                </a:solidFill>
              </a:rPr>
              <a:t>00G</a:t>
            </a:r>
            <a:endParaRPr lang="pt-BR" sz="1400" b="1" dirty="0" smtClean="0">
              <a:solidFill>
                <a:srgbClr val="C00000"/>
              </a:solidFill>
            </a:endParaRPr>
          </a:p>
        </p:txBody>
      </p:sp>
      <p:sp>
        <p:nvSpPr>
          <p:cNvPr id="57" name="Seta para Baixo 56"/>
          <p:cNvSpPr/>
          <p:nvPr/>
        </p:nvSpPr>
        <p:spPr>
          <a:xfrm>
            <a:off x="10306713" y="1035867"/>
            <a:ext cx="216024" cy="307777"/>
          </a:xfrm>
          <a:prstGeom prst="downArrow">
            <a:avLst/>
          </a:prstGeom>
          <a:solidFill>
            <a:srgbClr val="FFFF00"/>
          </a:solidFill>
          <a:ln>
            <a:solidFill>
              <a:srgbClr val="9C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para Baixo 57"/>
          <p:cNvSpPr/>
          <p:nvPr/>
        </p:nvSpPr>
        <p:spPr>
          <a:xfrm rot="10800000">
            <a:off x="4745004" y="5800191"/>
            <a:ext cx="216024" cy="951467"/>
          </a:xfrm>
          <a:prstGeom prst="downArrow">
            <a:avLst/>
          </a:prstGeom>
          <a:solidFill>
            <a:srgbClr val="FFFF00"/>
          </a:solidFill>
          <a:ln>
            <a:solidFill>
              <a:srgbClr val="9C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Simulação de Investimentos na Rede de Exemplo: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6" y="900311"/>
            <a:ext cx="9498795" cy="5904656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1411660" y="4092686"/>
            <a:ext cx="144016" cy="3699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33860" y="348102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Investimento inicial maior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66" name="Conector de Seta Reta 65"/>
          <p:cNvCxnSpPr/>
          <p:nvPr/>
        </p:nvCxnSpPr>
        <p:spPr>
          <a:xfrm flipH="1" flipV="1">
            <a:off x="4604736" y="4080953"/>
            <a:ext cx="108136" cy="3202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4172936" y="434004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A partir de uma certa capacidade, recupera-se o investimento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8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0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2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3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5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6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8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40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41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42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3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5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63422</TotalTime>
  <Words>533</Words>
  <Application>Microsoft Office PowerPoint</Application>
  <PresentationFormat>Personalizar</PresentationFormat>
  <Paragraphs>233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39</vt:i4>
      </vt:variant>
      <vt:variant>
        <vt:lpstr>Títulos de slides</vt:lpstr>
      </vt:variant>
      <vt:variant>
        <vt:i4>11</vt:i4>
      </vt:variant>
    </vt:vector>
  </HeadingPairs>
  <TitlesOfParts>
    <vt:vector size="55" baseType="lpstr">
      <vt:lpstr>Arial</vt:lpstr>
      <vt:lpstr>Calibri</vt:lpstr>
      <vt:lpstr>Helvetica</vt:lpstr>
      <vt:lpstr>Segoe UI</vt:lpstr>
      <vt:lpstr>Verdana</vt:lpstr>
      <vt:lpstr>Capa da Apresentação</vt:lpstr>
      <vt:lpstr>1_Conteúdo do Slide</vt:lpstr>
      <vt:lpstr>2_Conteúdo do Slide</vt:lpstr>
      <vt:lpstr>Slide Final</vt:lpstr>
      <vt:lpstr>9_Conteúdo do Slide</vt:lpstr>
      <vt:lpstr>12_Conteúdo do Slide</vt:lpstr>
      <vt:lpstr>13_Conteúdo do Slide</vt:lpstr>
      <vt:lpstr>14_Conteúdo do Slide</vt:lpstr>
      <vt:lpstr>15_Conteúdo do Slide</vt:lpstr>
      <vt:lpstr>16_Conteúdo do Slide</vt:lpstr>
      <vt:lpstr>Conteúdo do Slide</vt:lpstr>
      <vt:lpstr>17_Conteúdo do Slide</vt:lpstr>
      <vt:lpstr>18_Conteúdo do Slide</vt:lpstr>
      <vt:lpstr>19_Conteúdo do Slide</vt:lpstr>
      <vt:lpstr>20_Conteúdo do Slide</vt:lpstr>
      <vt:lpstr>21_Conteúdo do Slide</vt:lpstr>
      <vt:lpstr>22_Conteúdo do Slide</vt:lpstr>
      <vt:lpstr>23_Conteúdo do Slide</vt:lpstr>
      <vt:lpstr>24_Conteúdo do Slide</vt:lpstr>
      <vt:lpstr>28_Conteúdo do Slide</vt:lpstr>
      <vt:lpstr>27_Conteúdo do Slide</vt:lpstr>
      <vt:lpstr>29_Conteúdo do Slide</vt:lpstr>
      <vt:lpstr>30_Conteúdo do Slide</vt:lpstr>
      <vt:lpstr>32_Conteúdo do Slide</vt:lpstr>
      <vt:lpstr>33_Conteúdo do Slide</vt:lpstr>
      <vt:lpstr>34_Conteúdo do Slide</vt:lpstr>
      <vt:lpstr>35_Conteúdo do Slide</vt:lpstr>
      <vt:lpstr>36_Conteúdo do Slide</vt:lpstr>
      <vt:lpstr>37_Conteúdo do Slide</vt:lpstr>
      <vt:lpstr>38_Conteúdo do Slide</vt:lpstr>
      <vt:lpstr>39_Conteúdo do Slide</vt:lpstr>
      <vt:lpstr>40_Conteúdo do Slide</vt:lpstr>
      <vt:lpstr>41_Conteúdo do Slide</vt:lpstr>
      <vt:lpstr>1_Slide Final</vt:lpstr>
      <vt:lpstr>42_Conteúdo do Slide</vt:lpstr>
      <vt:lpstr>3_Conteúdo do Slide</vt:lpstr>
      <vt:lpstr>43_Conteúdo do Slide</vt:lpstr>
      <vt:lpstr>44_Conteúdo do Slide</vt:lpstr>
      <vt:lpstr>45_Conteúdo do Slide</vt:lpstr>
      <vt:lpstr>Apresentação do PowerPoint</vt:lpstr>
      <vt:lpstr>DWDM em diagrama de blocos – sistemas convencionais</vt:lpstr>
      <vt:lpstr>Mux/Demux – princípio dos sistemas DWDM</vt:lpstr>
      <vt:lpstr>O que mudou para canais coerentes de 200G+?</vt:lpstr>
      <vt:lpstr>DWDM em diagrama de blocos – sistemas convencionais</vt:lpstr>
      <vt:lpstr>DWDM em diagrama de blocos – sistemas com ROADMs</vt:lpstr>
      <vt:lpstr>Como dimensionar os canais em uma rede? - ROADM</vt:lpstr>
      <vt:lpstr>Como dimensionar os canais em uma rede? - convencional</vt:lpstr>
      <vt:lpstr>Simulação de Investimentos na Rede de Exemplo: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Uriel Ramon Crisóstomo de Miranda</cp:lastModifiedBy>
  <cp:revision>592</cp:revision>
  <dcterms:created xsi:type="dcterms:W3CDTF">2012-09-14T12:11:07Z</dcterms:created>
  <dcterms:modified xsi:type="dcterms:W3CDTF">2022-07-06T00:01:25Z</dcterms:modified>
</cp:coreProperties>
</file>